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318" r:id="rId2"/>
    <p:sldId id="339" r:id="rId3"/>
    <p:sldId id="1556" r:id="rId4"/>
    <p:sldId id="1575" r:id="rId5"/>
    <p:sldId id="1574" r:id="rId6"/>
    <p:sldId id="1570" r:id="rId7"/>
    <p:sldId id="1573" r:id="rId8"/>
    <p:sldId id="1567" r:id="rId9"/>
    <p:sldId id="1534" r:id="rId10"/>
    <p:sldId id="1566" r:id="rId11"/>
    <p:sldId id="1558" r:id="rId12"/>
    <p:sldId id="1581" r:id="rId13"/>
    <p:sldId id="1540" r:id="rId14"/>
    <p:sldId id="1535" r:id="rId15"/>
    <p:sldId id="1571" r:id="rId16"/>
    <p:sldId id="1541" r:id="rId17"/>
    <p:sldId id="1542" r:id="rId18"/>
    <p:sldId id="1578" r:id="rId19"/>
    <p:sldId id="1572" r:id="rId20"/>
    <p:sldId id="1536" r:id="rId21"/>
    <p:sldId id="1561" r:id="rId22"/>
    <p:sldId id="1562" r:id="rId23"/>
    <p:sldId id="1557" r:id="rId24"/>
    <p:sldId id="1551" r:id="rId25"/>
    <p:sldId id="1538" r:id="rId26"/>
    <p:sldId id="1550" r:id="rId27"/>
    <p:sldId id="1559" r:id="rId28"/>
    <p:sldId id="1548" r:id="rId29"/>
    <p:sldId id="1549" r:id="rId30"/>
    <p:sldId id="1560" r:id="rId31"/>
    <p:sldId id="1694" r:id="rId32"/>
    <p:sldId id="1546" r:id="rId33"/>
    <p:sldId id="1582" r:id="rId34"/>
    <p:sldId id="1564" r:id="rId35"/>
    <p:sldId id="1565" r:id="rId36"/>
    <p:sldId id="1563" r:id="rId37"/>
    <p:sldId id="283" r:id="rId38"/>
    <p:sldId id="260" r:id="rId39"/>
    <p:sldId id="1693" r:id="rId40"/>
  </p:sldIdLst>
  <p:sldSz cx="24387175" cy="13716000"/>
  <p:notesSz cx="6858000" cy="9144000"/>
  <p:defaultTex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15:clr>
            <a:srgbClr val="A4A3A4"/>
          </p15:clr>
        </p15:guide>
        <p15:guide id="4" pos="1075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CC66FF"/>
    <a:srgbClr val="FFEAA7"/>
    <a:srgbClr val="FFD85D"/>
    <a:srgbClr val="FFCCFF"/>
    <a:srgbClr val="FF99CC"/>
    <a:srgbClr val="E0C184"/>
    <a:srgbClr val="FFFF99"/>
    <a:srgbClr val="FFFFCC"/>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17" autoAdjust="0"/>
    <p:restoredTop sz="94660"/>
  </p:normalViewPr>
  <p:slideViewPr>
    <p:cSldViewPr snapToGrid="0">
      <p:cViewPr varScale="1">
        <p:scale>
          <a:sx n="39" d="100"/>
          <a:sy n="39" d="100"/>
        </p:scale>
        <p:origin x="998" y="91"/>
      </p:cViewPr>
      <p:guideLst>
        <p:guide orient="horz" pos="2160"/>
        <p:guide pos="3840"/>
        <p:guide orient="horz"/>
        <p:guide pos="10755"/>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9BB5EF-24D6-2D41-A25E-00DB313DA62B}" type="datetimeFigureOut">
              <a:rPr lang="en-US" smtClean="0"/>
              <a:t>4/28/2023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DD62E3-0621-4A44-BF21-0B4DB59B6483}" type="slidenum">
              <a:rPr lang="en-US" smtClean="0"/>
              <a:t>‹#›</a:t>
            </a:fld>
            <a:endParaRPr lang="en-US"/>
          </a:p>
        </p:txBody>
      </p:sp>
    </p:spTree>
    <p:extLst>
      <p:ext uri="{BB962C8B-B14F-4D97-AF65-F5344CB8AC3E}">
        <p14:creationId xmlns:p14="http://schemas.microsoft.com/office/powerpoint/2010/main" val="2836748472"/>
      </p:ext>
    </p:extLst>
  </p:cSld>
  <p:clrMap bg1="lt1" tx1="dk1" bg2="lt2" tx2="dk2" accent1="accent1" accent2="accent2" accent3="accent3" accent4="accent4" accent5="accent5" accent6="accent6" hlink="hlink" folHlink="folHlink"/>
  <p:notesStyle>
    <a:lvl1pPr marL="0" algn="l" defTabSz="914184" rtl="0" eaLnBrk="1" latinLnBrk="0" hangingPunct="1">
      <a:defRPr sz="2400" kern="1200">
        <a:solidFill>
          <a:schemeClr val="tx1"/>
        </a:solidFill>
        <a:latin typeface="+mn-lt"/>
        <a:ea typeface="+mn-ea"/>
        <a:cs typeface="+mn-cs"/>
      </a:defRPr>
    </a:lvl1pPr>
    <a:lvl2pPr marL="914184" algn="l" defTabSz="914184" rtl="0" eaLnBrk="1" latinLnBrk="0" hangingPunct="1">
      <a:defRPr sz="2400" kern="1200">
        <a:solidFill>
          <a:schemeClr val="tx1"/>
        </a:solidFill>
        <a:latin typeface="+mn-lt"/>
        <a:ea typeface="+mn-ea"/>
        <a:cs typeface="+mn-cs"/>
      </a:defRPr>
    </a:lvl2pPr>
    <a:lvl3pPr marL="1828371" algn="l" defTabSz="914184" rtl="0" eaLnBrk="1" latinLnBrk="0" hangingPunct="1">
      <a:defRPr sz="2400" kern="1200">
        <a:solidFill>
          <a:schemeClr val="tx1"/>
        </a:solidFill>
        <a:latin typeface="+mn-lt"/>
        <a:ea typeface="+mn-ea"/>
        <a:cs typeface="+mn-cs"/>
      </a:defRPr>
    </a:lvl3pPr>
    <a:lvl4pPr marL="2742556" algn="l" defTabSz="914184" rtl="0" eaLnBrk="1" latinLnBrk="0" hangingPunct="1">
      <a:defRPr sz="2400" kern="1200">
        <a:solidFill>
          <a:schemeClr val="tx1"/>
        </a:solidFill>
        <a:latin typeface="+mn-lt"/>
        <a:ea typeface="+mn-ea"/>
        <a:cs typeface="+mn-cs"/>
      </a:defRPr>
    </a:lvl4pPr>
    <a:lvl5pPr marL="3656743" algn="l" defTabSz="914184" rtl="0" eaLnBrk="1" latinLnBrk="0" hangingPunct="1">
      <a:defRPr sz="2400" kern="1200">
        <a:solidFill>
          <a:schemeClr val="tx1"/>
        </a:solidFill>
        <a:latin typeface="+mn-lt"/>
        <a:ea typeface="+mn-ea"/>
        <a:cs typeface="+mn-cs"/>
      </a:defRPr>
    </a:lvl5pPr>
    <a:lvl6pPr marL="4570927" algn="l" defTabSz="914184" rtl="0" eaLnBrk="1" latinLnBrk="0" hangingPunct="1">
      <a:defRPr sz="2400" kern="1200">
        <a:solidFill>
          <a:schemeClr val="tx1"/>
        </a:solidFill>
        <a:latin typeface="+mn-lt"/>
        <a:ea typeface="+mn-ea"/>
        <a:cs typeface="+mn-cs"/>
      </a:defRPr>
    </a:lvl6pPr>
    <a:lvl7pPr marL="5485112" algn="l" defTabSz="914184" rtl="0" eaLnBrk="1" latinLnBrk="0" hangingPunct="1">
      <a:defRPr sz="2400" kern="1200">
        <a:solidFill>
          <a:schemeClr val="tx1"/>
        </a:solidFill>
        <a:latin typeface="+mn-lt"/>
        <a:ea typeface="+mn-ea"/>
        <a:cs typeface="+mn-cs"/>
      </a:defRPr>
    </a:lvl7pPr>
    <a:lvl8pPr marL="6399299" algn="l" defTabSz="914184" rtl="0" eaLnBrk="1" latinLnBrk="0" hangingPunct="1">
      <a:defRPr sz="2400" kern="1200">
        <a:solidFill>
          <a:schemeClr val="tx1"/>
        </a:solidFill>
        <a:latin typeface="+mn-lt"/>
        <a:ea typeface="+mn-ea"/>
        <a:cs typeface="+mn-cs"/>
      </a:defRPr>
    </a:lvl8pPr>
    <a:lvl9pPr marL="7313486" algn="l" defTabSz="914184"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DD62E3-0621-4A44-BF21-0B4DB59B6483}" type="slidenum">
              <a:rPr lang="en-US" smtClean="0"/>
              <a:t>32</a:t>
            </a:fld>
            <a:endParaRPr lang="en-US"/>
          </a:p>
        </p:txBody>
      </p:sp>
    </p:spTree>
    <p:extLst>
      <p:ext uri="{BB962C8B-B14F-4D97-AF65-F5344CB8AC3E}">
        <p14:creationId xmlns:p14="http://schemas.microsoft.com/office/powerpoint/2010/main" val="2380779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933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12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5"/>
            <a:ext cx="21948458" cy="2286000"/>
          </a:xfrm>
          <a:prstGeom prst="rect">
            <a:avLst/>
          </a:prstGeom>
        </p:spPr>
        <p:txBody>
          <a:bodyPr vert="horz" lIns="91445" tIns="45722" rIns="91445" bIns="45722"/>
          <a:lstStyle>
            <a:lvl1pPr>
              <a:defRPr>
                <a:latin typeface="Open Sans"/>
                <a:ea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1219359" y="3200400"/>
            <a:ext cx="21948458" cy="9051925"/>
          </a:xfrm>
          <a:prstGeom prst="rect">
            <a:avLst/>
          </a:prstGeom>
        </p:spPr>
        <p:txBody>
          <a:bodyPr vert="horz" lIns="91445" tIns="45722" rIns="91445" bIns="45722"/>
          <a:lstStyle>
            <a:lvl1pPr>
              <a:defRPr>
                <a:latin typeface="Open Sans"/>
                <a:ea typeface="Open Sans"/>
                <a:cs typeface="Open Sans"/>
              </a:defRPr>
            </a:lvl1pPr>
            <a:lvl2pPr>
              <a:defRPr>
                <a:latin typeface="Open Sans"/>
                <a:ea typeface="Open Sans"/>
                <a:cs typeface="Open Sans"/>
              </a:defRPr>
            </a:lvl2pPr>
            <a:lvl3pPr>
              <a:defRPr>
                <a:latin typeface="Open Sans"/>
                <a:ea typeface="Open Sans"/>
                <a:cs typeface="Open Sans"/>
              </a:defRPr>
            </a:lvl3pPr>
            <a:lvl4pPr>
              <a:defRPr>
                <a:latin typeface="Open Sans"/>
                <a:ea typeface="Open Sans"/>
                <a:cs typeface="Open Sans"/>
              </a:defRPr>
            </a:lvl4pPr>
            <a:lvl5pPr>
              <a:defRPr>
                <a:latin typeface="Open Sans"/>
                <a:ea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218006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166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10364548" y="5857194"/>
            <a:ext cx="4267758" cy="4260848"/>
          </a:xfrm>
          <a:prstGeom prst="ellipse">
            <a:avLst/>
          </a:prstGeom>
        </p:spPr>
        <p:txBody>
          <a:bodyPr anchor="ctr">
            <a:normAutofit/>
          </a:bodyPr>
          <a:lstStyle>
            <a:lvl1pPr marL="0" indent="0" algn="ctr">
              <a:buNone/>
              <a:defRPr sz="2400"/>
            </a:lvl1pPr>
          </a:lstStyle>
          <a:p>
            <a:endParaRPr lang="en-US"/>
          </a:p>
        </p:txBody>
      </p:sp>
      <p:sp>
        <p:nvSpPr>
          <p:cNvPr id="4" name="Slide Number Placeholder 3"/>
          <p:cNvSpPr>
            <a:spLocks noGrp="1"/>
          </p:cNvSpPr>
          <p:nvPr>
            <p:ph type="sldNum" sz="quarter" idx="12"/>
          </p:nvPr>
        </p:nvSpPr>
        <p:spPr/>
        <p:txBody>
          <a:bodyPr/>
          <a:lstStyle/>
          <a:p>
            <a:fld id="{06A89730-4BA7-4A6E-9ADF-70FD5E03A14E}" type="slidenum">
              <a:rPr lang="en-US" smtClean="0"/>
              <a:t>‹#›</a:t>
            </a:fld>
            <a:endParaRPr lang="en-US"/>
          </a:p>
        </p:txBody>
      </p:sp>
    </p:spTree>
    <p:extLst>
      <p:ext uri="{BB962C8B-B14F-4D97-AF65-F5344CB8AC3E}">
        <p14:creationId xmlns:p14="http://schemas.microsoft.com/office/powerpoint/2010/main" val="372473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9A48AB-23F1-45F1-98E5-D2CDC7A526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7932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711237"/>
      </p:ext>
    </p:extLst>
  </p:cSld>
  <p:clrMap bg1="lt1" tx1="dk1" bg2="lt2" tx2="dk2" accent1="accent1" accent2="accent2" accent3="accent3" accent4="accent4" accent5="accent5" accent6="accent6" hlink="hlink" folHlink="folHlink"/>
  <p:sldLayoutIdLst>
    <p:sldLayoutId id="2147483662" r:id="rId1"/>
    <p:sldLayoutId id="2147483667" r:id="rId2"/>
    <p:sldLayoutId id="2147483669" r:id="rId3"/>
    <p:sldLayoutId id="2147483672" r:id="rId4"/>
    <p:sldLayoutId id="2147483673" r:id="rId5"/>
    <p:sldLayoutId id="2147483674" r:id="rId6"/>
  </p:sldLayoutIdLst>
  <p:txStyles>
    <p:titleStyle>
      <a:lvl1pPr algn="ctr" defTabSz="1828371" rtl="0" eaLnBrk="1" latinLnBrk="0" hangingPunct="1">
        <a:spcBef>
          <a:spcPct val="0"/>
        </a:spcBef>
        <a:buNone/>
        <a:defRPr sz="8800" kern="1200">
          <a:solidFill>
            <a:schemeClr val="tx1"/>
          </a:solidFill>
          <a:latin typeface="+mj-lt"/>
          <a:ea typeface="+mj-ea"/>
          <a:cs typeface="+mj-cs"/>
        </a:defRPr>
      </a:lvl1pPr>
    </p:titleStyle>
    <p:bodyStyle>
      <a:lvl1pPr marL="685637" indent="-685637" algn="l" defTabSz="1828371"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554" indent="-571370" algn="l" defTabSz="1828371"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5464" indent="-457095" algn="l" defTabSz="1828371"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199651" indent="-457095" algn="l" defTabSz="1828371"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3838" indent="-457095" algn="l" defTabSz="1828371"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8019" indent="-457095" algn="l" defTabSz="1828371"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2209" indent="-457095" algn="l" defTabSz="1828371"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6391" indent="-457095" algn="l" defTabSz="1828371"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0578" indent="-457095" algn="l" defTabSz="1828371"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snowtrace.io/address/0xD4997FF5b5DAA7638E9f20857c4D563BFBC97B18" TargetMode="External"/><Relationship Id="rId7" Type="http://schemas.openxmlformats.org/officeDocument/2006/relationships/image" Target="../media/image2.png"/><Relationship Id="rId2" Type="http://schemas.openxmlformats.org/officeDocument/2006/relationships/hyperlink" Target="https://bscscan.com/address/0xceAE7673553c90d0a3cd1A494dA35eDe63910cBF" TargetMode="External"/><Relationship Id="rId1" Type="http://schemas.openxmlformats.org/officeDocument/2006/relationships/slideLayout" Target="../slideLayouts/slideLayout4.xml"/><Relationship Id="rId6" Type="http://schemas.openxmlformats.org/officeDocument/2006/relationships/hyperlink" Target="https://etherscan.io/address/0x4cD3aa96836c133c9B9f27daFa7baF744D57404d" TargetMode="External"/><Relationship Id="rId5" Type="http://schemas.openxmlformats.org/officeDocument/2006/relationships/hyperlink" Target="https://explorer.btc.com/btc/address/1Jmih4f2hMT5b1dmKzTmbhngiUYq41F3hD" TargetMode="External"/><Relationship Id="rId4" Type="http://schemas.openxmlformats.org/officeDocument/2006/relationships/hyperlink" Target="https://etherscan.io/address/0xC44F21A9C9920dEc62861d6d51dfA7D6ff60EACB#tokentxn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tle background.jpg">
            <a:extLst>
              <a:ext uri="{FF2B5EF4-FFF2-40B4-BE49-F238E27FC236}">
                <a16:creationId xmlns:a16="http://schemas.microsoft.com/office/drawing/2014/main" id="{B8828E11-9CD6-AD1E-5FF4-D5382DA18051}"/>
              </a:ext>
            </a:extLst>
          </p:cNvPr>
          <p:cNvPicPr>
            <a:picLocks noChangeAspect="1"/>
          </p:cNvPicPr>
          <p:nvPr/>
        </p:nvPicPr>
        <p:blipFill>
          <a:blip r:embed="rId2" cstate="print">
            <a:alphaModFix amt="57000"/>
            <a:extLst>
              <a:ext uri="{28A0092B-C50C-407E-A947-70E740481C1C}">
                <a14:useLocalDpi xmlns:a14="http://schemas.microsoft.com/office/drawing/2010/main" val="0"/>
              </a:ext>
            </a:extLst>
          </a:blip>
          <a:stretch>
            <a:fillRect/>
          </a:stretch>
        </p:blipFill>
        <p:spPr>
          <a:xfrm>
            <a:off x="-1" y="0"/>
            <a:ext cx="24387175" cy="13716000"/>
          </a:xfrm>
          <a:prstGeom prst="rect">
            <a:avLst/>
          </a:prstGeom>
        </p:spPr>
      </p:pic>
      <p:sp>
        <p:nvSpPr>
          <p:cNvPr id="9" name="TextBox 8">
            <a:extLst>
              <a:ext uri="{FF2B5EF4-FFF2-40B4-BE49-F238E27FC236}">
                <a16:creationId xmlns:a16="http://schemas.microsoft.com/office/drawing/2014/main" id="{09E2ACD5-02C5-F3C7-9D0E-848701E97C73}"/>
              </a:ext>
            </a:extLst>
          </p:cNvPr>
          <p:cNvSpPr txBox="1"/>
          <p:nvPr/>
        </p:nvSpPr>
        <p:spPr>
          <a:xfrm>
            <a:off x="0" y="5558016"/>
            <a:ext cx="24387174" cy="2431435"/>
          </a:xfrm>
          <a:prstGeom prst="rect">
            <a:avLst/>
          </a:prstGeom>
          <a:noFill/>
        </p:spPr>
        <p:txBody>
          <a:bodyPr wrap="square" rtlCol="0">
            <a:spAutoFit/>
          </a:bodyPr>
          <a:lstStyle/>
          <a:p>
            <a:pPr algn="ctr"/>
            <a:r>
              <a:rPr lang="en-IN" sz="7600" b="1" dirty="0">
                <a:solidFill>
                  <a:srgbClr val="FFFFFF"/>
                </a:solidFill>
                <a:latin typeface="Century Gothic"/>
                <a:cs typeface="Century Gothic"/>
              </a:rPr>
              <a:t>Auditing Proof of Reserves in Crypto Exchange:</a:t>
            </a:r>
          </a:p>
          <a:p>
            <a:pPr algn="ctr"/>
            <a:r>
              <a:rPr lang="en-IN" sz="7600" b="1" dirty="0">
                <a:solidFill>
                  <a:srgbClr val="FFFFFF"/>
                </a:solidFill>
                <a:latin typeface="Century Gothic"/>
                <a:cs typeface="Century Gothic"/>
              </a:rPr>
              <a:t>Issues, Challenges &amp; Way Forward </a:t>
            </a:r>
            <a:endParaRPr lang="en-US" sz="7600" b="1" dirty="0">
              <a:solidFill>
                <a:srgbClr val="FFFFFF"/>
              </a:solidFill>
              <a:latin typeface="Century Gothic"/>
              <a:cs typeface="Century Gothic"/>
            </a:endParaRPr>
          </a:p>
        </p:txBody>
      </p:sp>
      <p:sp>
        <p:nvSpPr>
          <p:cNvPr id="10" name="TextBox 9">
            <a:extLst>
              <a:ext uri="{FF2B5EF4-FFF2-40B4-BE49-F238E27FC236}">
                <a16:creationId xmlns:a16="http://schemas.microsoft.com/office/drawing/2014/main" id="{B95D32E6-2D59-B355-CA91-BB143D6B1C86}"/>
              </a:ext>
            </a:extLst>
          </p:cNvPr>
          <p:cNvSpPr txBox="1"/>
          <p:nvPr/>
        </p:nvSpPr>
        <p:spPr>
          <a:xfrm>
            <a:off x="0" y="12106044"/>
            <a:ext cx="24387175" cy="646331"/>
          </a:xfrm>
          <a:prstGeom prst="rect">
            <a:avLst/>
          </a:prstGeom>
          <a:noFill/>
        </p:spPr>
        <p:txBody>
          <a:bodyPr wrap="square" rtlCol="0">
            <a:spAutoFit/>
          </a:bodyPr>
          <a:lstStyle/>
          <a:p>
            <a:pPr algn="ctr"/>
            <a:r>
              <a:rPr lang="en-US" sz="3600" i="1" dirty="0">
                <a:solidFill>
                  <a:schemeClr val="accent3"/>
                </a:solidFill>
                <a:latin typeface="Century Gothic"/>
                <a:cs typeface="Century Gothic"/>
              </a:rPr>
              <a:t>Presented by : </a:t>
            </a:r>
            <a:r>
              <a:rPr lang="en-US" sz="3600" dirty="0">
                <a:solidFill>
                  <a:schemeClr val="accent3"/>
                </a:solidFill>
                <a:latin typeface="Century Gothic"/>
                <a:cs typeface="Century Gothic"/>
              </a:rPr>
              <a:t>Vinod Kashyap &amp; Simran Diwedi</a:t>
            </a:r>
          </a:p>
        </p:txBody>
      </p:sp>
      <p:sp>
        <p:nvSpPr>
          <p:cNvPr id="12" name="TextBox 11">
            <a:extLst>
              <a:ext uri="{FF2B5EF4-FFF2-40B4-BE49-F238E27FC236}">
                <a16:creationId xmlns:a16="http://schemas.microsoft.com/office/drawing/2014/main" id="{08838B92-B66A-DDA7-0A2C-7D99B421163C}"/>
              </a:ext>
            </a:extLst>
          </p:cNvPr>
          <p:cNvSpPr txBox="1"/>
          <p:nvPr/>
        </p:nvSpPr>
        <p:spPr>
          <a:xfrm>
            <a:off x="-2" y="793850"/>
            <a:ext cx="24387174" cy="1323439"/>
          </a:xfrm>
          <a:prstGeom prst="rect">
            <a:avLst/>
          </a:prstGeom>
          <a:noFill/>
        </p:spPr>
        <p:txBody>
          <a:bodyPr wrap="square">
            <a:spAutoFit/>
          </a:bodyPr>
          <a:lstStyle/>
          <a:p>
            <a:pPr algn="ctr"/>
            <a:r>
              <a:rPr lang="en-US" sz="4000" dirty="0">
                <a:solidFill>
                  <a:schemeClr val="accent3"/>
                </a:solidFill>
                <a:latin typeface="Century Gothic"/>
                <a:cs typeface="Century Gothic"/>
              </a:rPr>
              <a:t>56</a:t>
            </a:r>
            <a:r>
              <a:rPr lang="en-US" sz="4000" baseline="30000" dirty="0">
                <a:solidFill>
                  <a:schemeClr val="accent3"/>
                </a:solidFill>
                <a:latin typeface="Century Gothic"/>
                <a:cs typeface="Century Gothic"/>
              </a:rPr>
              <a:t>th</a:t>
            </a:r>
            <a:r>
              <a:rPr lang="en-US" sz="4000" dirty="0">
                <a:solidFill>
                  <a:schemeClr val="accent3"/>
                </a:solidFill>
                <a:latin typeface="Century Gothic"/>
                <a:cs typeface="Century Gothic"/>
              </a:rPr>
              <a:t> World Continuous Auditing &amp; Reporting Symposium </a:t>
            </a:r>
          </a:p>
          <a:p>
            <a:pPr algn="ctr"/>
            <a:r>
              <a:rPr lang="en-US" sz="4000" dirty="0">
                <a:solidFill>
                  <a:schemeClr val="accent3"/>
                </a:solidFill>
                <a:latin typeface="Century Gothic"/>
                <a:cs typeface="Century Gothic"/>
              </a:rPr>
              <a:t>April 27-28, 2023, Madrid, Spain</a:t>
            </a:r>
          </a:p>
        </p:txBody>
      </p:sp>
    </p:spTree>
    <p:extLst>
      <p:ext uri="{BB962C8B-B14F-4D97-AF65-F5344CB8AC3E}">
        <p14:creationId xmlns:p14="http://schemas.microsoft.com/office/powerpoint/2010/main" val="38561491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par>
                                <p:cTn id="8" presetID="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0-#ppt_w/2"/>
                                          </p:val>
                                        </p:tav>
                                        <p:tav tm="100000">
                                          <p:val>
                                            <p:strVal val="#ppt_x"/>
                                          </p:val>
                                        </p:tav>
                                      </p:tavLst>
                                    </p:anim>
                                    <p:anim calcmode="lin" valueType="num">
                                      <p:cBhvr additive="base">
                                        <p:cTn id="11" dur="1000" fill="hold"/>
                                        <p:tgtEl>
                                          <p:spTgt spid="9"/>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1+#ppt_w/2"/>
                                          </p:val>
                                        </p:tav>
                                        <p:tav tm="100000">
                                          <p:val>
                                            <p:strVal val="#ppt_x"/>
                                          </p:val>
                                        </p:tav>
                                      </p:tavLst>
                                    </p:anim>
                                    <p:anim calcmode="lin" valueType="num">
                                      <p:cBhvr additive="base">
                                        <p:cTn id="15"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2925F1-800C-6C65-628C-F943E5A3CA45}"/>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41078A3-68CA-06F3-C6FC-1869C3B7F67E}"/>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4" name="Slide Number Placeholder 2">
            <a:extLst>
              <a:ext uri="{FF2B5EF4-FFF2-40B4-BE49-F238E27FC236}">
                <a16:creationId xmlns:a16="http://schemas.microsoft.com/office/drawing/2014/main" id="{0CFCDC65-33E6-787C-F000-B0CA50E62B3D}"/>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10</a:t>
            </a:fld>
            <a:endParaRPr lang="en-US" sz="2000" dirty="0">
              <a:solidFill>
                <a:schemeClr val="tx1">
                  <a:lumMod val="50000"/>
                  <a:lumOff val="50000"/>
                </a:schemeClr>
              </a:solidFill>
            </a:endParaRPr>
          </a:p>
        </p:txBody>
      </p:sp>
      <p:sp>
        <p:nvSpPr>
          <p:cNvPr id="7" name="Textfeld 30">
            <a:extLst>
              <a:ext uri="{FF2B5EF4-FFF2-40B4-BE49-F238E27FC236}">
                <a16:creationId xmlns:a16="http://schemas.microsoft.com/office/drawing/2014/main" id="{EFC25C43-9520-7E84-9536-A4319F28CC99}"/>
              </a:ext>
            </a:extLst>
          </p:cNvPr>
          <p:cNvSpPr txBox="1"/>
          <p:nvPr/>
        </p:nvSpPr>
        <p:spPr>
          <a:xfrm>
            <a:off x="2146853" y="501734"/>
            <a:ext cx="20096922" cy="1015663"/>
          </a:xfrm>
          <a:prstGeom prst="rect">
            <a:avLst/>
          </a:prstGeom>
          <a:noFill/>
        </p:spPr>
        <p:txBody>
          <a:bodyPr wrap="square" rtlCol="0">
            <a:spAutoFit/>
          </a:bodyPr>
          <a:lstStyle/>
          <a:p>
            <a:pPr algn="ctr"/>
            <a:r>
              <a:rPr lang="de-DE" sz="6000" dirty="0">
                <a:latin typeface="Century Gothic"/>
                <a:cs typeface="Century Gothic"/>
              </a:rPr>
              <a:t>Crypto Exchange &amp; Investors </a:t>
            </a:r>
          </a:p>
        </p:txBody>
      </p:sp>
      <p:pic>
        <p:nvPicPr>
          <p:cNvPr id="8" name="Picture 7">
            <a:extLst>
              <a:ext uri="{FF2B5EF4-FFF2-40B4-BE49-F238E27FC236}">
                <a16:creationId xmlns:a16="http://schemas.microsoft.com/office/drawing/2014/main" id="{E87F7F2B-6C8A-68A3-52C3-28D5EFDE9AD9}"/>
              </a:ext>
            </a:extLst>
          </p:cNvPr>
          <p:cNvPicPr>
            <a:picLocks noChangeAspect="1"/>
          </p:cNvPicPr>
          <p:nvPr/>
        </p:nvPicPr>
        <p:blipFill>
          <a:blip r:embed="rId2"/>
          <a:stretch>
            <a:fillRect/>
          </a:stretch>
        </p:blipFill>
        <p:spPr>
          <a:xfrm>
            <a:off x="6372095" y="1987826"/>
            <a:ext cx="11642981" cy="6520070"/>
          </a:xfrm>
          <a:prstGeom prst="rect">
            <a:avLst/>
          </a:prstGeom>
        </p:spPr>
      </p:pic>
      <p:grpSp>
        <p:nvGrpSpPr>
          <p:cNvPr id="10" name="Group 9">
            <a:extLst>
              <a:ext uri="{FF2B5EF4-FFF2-40B4-BE49-F238E27FC236}">
                <a16:creationId xmlns:a16="http://schemas.microsoft.com/office/drawing/2014/main" id="{4B2C8307-580A-0683-300F-9866D2DAE832}"/>
              </a:ext>
            </a:extLst>
          </p:cNvPr>
          <p:cNvGrpSpPr/>
          <p:nvPr/>
        </p:nvGrpSpPr>
        <p:grpSpPr>
          <a:xfrm>
            <a:off x="6221895" y="8626041"/>
            <a:ext cx="11793181" cy="915443"/>
            <a:chOff x="9344019" y="3217019"/>
            <a:chExt cx="5626975" cy="915443"/>
          </a:xfrm>
        </p:grpSpPr>
        <p:sp>
          <p:nvSpPr>
            <p:cNvPr id="11" name="AutoShape 1">
              <a:extLst>
                <a:ext uri="{FF2B5EF4-FFF2-40B4-BE49-F238E27FC236}">
                  <a16:creationId xmlns:a16="http://schemas.microsoft.com/office/drawing/2014/main" id="{F6D1507F-9858-7066-EE22-577E61B6FD83}"/>
                </a:ext>
              </a:extLst>
            </p:cNvPr>
            <p:cNvSpPr>
              <a:spLocks/>
            </p:cNvSpPr>
            <p:nvPr/>
          </p:nvSpPr>
          <p:spPr bwMode="auto">
            <a:xfrm>
              <a:off x="9344019" y="3267990"/>
              <a:ext cx="5626975" cy="864472"/>
            </a:xfrm>
            <a:prstGeom prst="roundRect">
              <a:avLst>
                <a:gd name="adj" fmla="val 47306"/>
              </a:avLst>
            </a:prstGeom>
            <a:solidFill>
              <a:schemeClr val="accent1">
                <a:lumMod val="75000"/>
              </a:schemeClr>
            </a:solidFill>
            <a:ln>
              <a:noFill/>
            </a:ln>
          </p:spPr>
          <p:txBody>
            <a:bodyPr lIns="0" tIns="0" rIns="0" bIns="0"/>
            <a:lstStyle/>
            <a:p>
              <a:endParaRPr lang="en-US" dirty="0">
                <a:latin typeface="Open Sans Italic"/>
                <a:ea typeface="Open Sans"/>
                <a:cs typeface="Open Sans"/>
              </a:endParaRPr>
            </a:p>
          </p:txBody>
        </p:sp>
        <p:sp>
          <p:nvSpPr>
            <p:cNvPr id="12" name="Rectangle 3">
              <a:extLst>
                <a:ext uri="{FF2B5EF4-FFF2-40B4-BE49-F238E27FC236}">
                  <a16:creationId xmlns:a16="http://schemas.microsoft.com/office/drawing/2014/main" id="{49988927-1595-63CC-0565-D376B8F5EA04}"/>
                </a:ext>
              </a:extLst>
            </p:cNvPr>
            <p:cNvSpPr>
              <a:spLocks/>
            </p:cNvSpPr>
            <p:nvPr/>
          </p:nvSpPr>
          <p:spPr bwMode="auto">
            <a:xfrm>
              <a:off x="9522085" y="3217019"/>
              <a:ext cx="5305434" cy="913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US" sz="2400" b="1" dirty="0">
                  <a:solidFill>
                    <a:schemeClr val="bg1"/>
                  </a:solidFill>
                  <a:latin typeface="Century Gothic"/>
                  <a:ea typeface="Open Sans"/>
                  <a:cs typeface="Century Gothic"/>
                  <a:sym typeface="Helvetica Neue" charset="0"/>
                </a:rPr>
                <a:t>Investors use exchange to trade dollars for crypto   </a:t>
              </a:r>
            </a:p>
          </p:txBody>
        </p:sp>
      </p:grpSp>
      <p:grpSp>
        <p:nvGrpSpPr>
          <p:cNvPr id="16" name="Group 15">
            <a:extLst>
              <a:ext uri="{FF2B5EF4-FFF2-40B4-BE49-F238E27FC236}">
                <a16:creationId xmlns:a16="http://schemas.microsoft.com/office/drawing/2014/main" id="{302D8566-0CD3-F6C4-8960-6966862F6C79}"/>
              </a:ext>
            </a:extLst>
          </p:cNvPr>
          <p:cNvGrpSpPr/>
          <p:nvPr/>
        </p:nvGrpSpPr>
        <p:grpSpPr>
          <a:xfrm>
            <a:off x="6221895" y="9810819"/>
            <a:ext cx="11793181" cy="915443"/>
            <a:chOff x="9344019" y="3217019"/>
            <a:chExt cx="5626975" cy="915443"/>
          </a:xfrm>
        </p:grpSpPr>
        <p:sp>
          <p:nvSpPr>
            <p:cNvPr id="17" name="AutoShape 1">
              <a:extLst>
                <a:ext uri="{FF2B5EF4-FFF2-40B4-BE49-F238E27FC236}">
                  <a16:creationId xmlns:a16="http://schemas.microsoft.com/office/drawing/2014/main" id="{EB5F241C-481D-4415-326E-01681A40FAC8}"/>
                </a:ext>
              </a:extLst>
            </p:cNvPr>
            <p:cNvSpPr>
              <a:spLocks/>
            </p:cNvSpPr>
            <p:nvPr/>
          </p:nvSpPr>
          <p:spPr bwMode="auto">
            <a:xfrm>
              <a:off x="9344019" y="3267990"/>
              <a:ext cx="5626975" cy="864472"/>
            </a:xfrm>
            <a:prstGeom prst="roundRect">
              <a:avLst>
                <a:gd name="adj" fmla="val 47306"/>
              </a:avLst>
            </a:prstGeom>
            <a:solidFill>
              <a:srgbClr val="904E71"/>
            </a:solidFill>
            <a:ln>
              <a:noFill/>
            </a:ln>
          </p:spPr>
          <p:txBody>
            <a:bodyPr lIns="0" tIns="0" rIns="0" bIns="0"/>
            <a:lstStyle/>
            <a:p>
              <a:endParaRPr lang="en-US" dirty="0">
                <a:latin typeface="Open Sans Italic"/>
                <a:ea typeface="Open Sans"/>
                <a:cs typeface="Open Sans"/>
              </a:endParaRPr>
            </a:p>
          </p:txBody>
        </p:sp>
        <p:sp>
          <p:nvSpPr>
            <p:cNvPr id="18" name="Rectangle 3">
              <a:extLst>
                <a:ext uri="{FF2B5EF4-FFF2-40B4-BE49-F238E27FC236}">
                  <a16:creationId xmlns:a16="http://schemas.microsoft.com/office/drawing/2014/main" id="{86C1178B-650D-2FB8-6D44-7037DF00C6F3}"/>
                </a:ext>
              </a:extLst>
            </p:cNvPr>
            <p:cNvSpPr>
              <a:spLocks/>
            </p:cNvSpPr>
            <p:nvPr/>
          </p:nvSpPr>
          <p:spPr bwMode="auto">
            <a:xfrm>
              <a:off x="9522085" y="3217019"/>
              <a:ext cx="5305434" cy="913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US" sz="2400" b="1" dirty="0">
                  <a:solidFill>
                    <a:schemeClr val="bg1"/>
                  </a:solidFill>
                  <a:latin typeface="Century Gothic"/>
                  <a:ea typeface="Open Sans"/>
                  <a:cs typeface="Century Gothic"/>
                  <a:sym typeface="Helvetica Neue" charset="0"/>
                </a:rPr>
                <a:t>Investors have little to no assurance over reserves custody   </a:t>
              </a:r>
            </a:p>
          </p:txBody>
        </p:sp>
      </p:grpSp>
      <p:grpSp>
        <p:nvGrpSpPr>
          <p:cNvPr id="19" name="Group 18">
            <a:extLst>
              <a:ext uri="{FF2B5EF4-FFF2-40B4-BE49-F238E27FC236}">
                <a16:creationId xmlns:a16="http://schemas.microsoft.com/office/drawing/2014/main" id="{2D218C6E-C5E9-F55E-F49C-EAEA21B9F5B3}"/>
              </a:ext>
            </a:extLst>
          </p:cNvPr>
          <p:cNvGrpSpPr/>
          <p:nvPr/>
        </p:nvGrpSpPr>
        <p:grpSpPr>
          <a:xfrm>
            <a:off x="6274905" y="10857744"/>
            <a:ext cx="11793181" cy="915443"/>
            <a:chOff x="9344019" y="3217019"/>
            <a:chExt cx="5626975" cy="915443"/>
          </a:xfrm>
        </p:grpSpPr>
        <p:sp>
          <p:nvSpPr>
            <p:cNvPr id="20" name="AutoShape 1">
              <a:extLst>
                <a:ext uri="{FF2B5EF4-FFF2-40B4-BE49-F238E27FC236}">
                  <a16:creationId xmlns:a16="http://schemas.microsoft.com/office/drawing/2014/main" id="{1640CFEB-4A9E-46AB-82C3-5A1A4CCB3A58}"/>
                </a:ext>
              </a:extLst>
            </p:cNvPr>
            <p:cNvSpPr>
              <a:spLocks/>
            </p:cNvSpPr>
            <p:nvPr/>
          </p:nvSpPr>
          <p:spPr bwMode="auto">
            <a:xfrm>
              <a:off x="9344019" y="3267990"/>
              <a:ext cx="5626975" cy="864472"/>
            </a:xfrm>
            <a:prstGeom prst="roundRect">
              <a:avLst>
                <a:gd name="adj" fmla="val 47306"/>
              </a:avLst>
            </a:prstGeom>
            <a:solidFill>
              <a:schemeClr val="accent2"/>
            </a:solidFill>
            <a:ln>
              <a:noFill/>
            </a:ln>
          </p:spPr>
          <p:txBody>
            <a:bodyPr lIns="0" tIns="0" rIns="0" bIns="0"/>
            <a:lstStyle/>
            <a:p>
              <a:endParaRPr lang="en-US" dirty="0">
                <a:latin typeface="Open Sans Italic"/>
                <a:ea typeface="Open Sans"/>
                <a:cs typeface="Open Sans"/>
              </a:endParaRPr>
            </a:p>
          </p:txBody>
        </p:sp>
        <p:sp>
          <p:nvSpPr>
            <p:cNvPr id="21" name="Rectangle 3">
              <a:extLst>
                <a:ext uri="{FF2B5EF4-FFF2-40B4-BE49-F238E27FC236}">
                  <a16:creationId xmlns:a16="http://schemas.microsoft.com/office/drawing/2014/main" id="{F7FCDCA8-6529-7FCE-1C78-9B90A950D6F8}"/>
                </a:ext>
              </a:extLst>
            </p:cNvPr>
            <p:cNvSpPr>
              <a:spLocks/>
            </p:cNvSpPr>
            <p:nvPr/>
          </p:nvSpPr>
          <p:spPr bwMode="auto">
            <a:xfrm>
              <a:off x="9522085" y="3217019"/>
              <a:ext cx="5305434" cy="913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US" sz="2400" b="1" dirty="0">
                  <a:solidFill>
                    <a:schemeClr val="bg1"/>
                  </a:solidFill>
                  <a:latin typeface="Century Gothic"/>
                  <a:ea typeface="Open Sans"/>
                  <a:cs typeface="Century Gothic"/>
                  <a:sym typeface="Helvetica Neue" charset="0"/>
                </a:rPr>
                <a:t>Audit methods,  formal report, investors participate in proving reserves  </a:t>
              </a:r>
            </a:p>
          </p:txBody>
        </p:sp>
      </p:grpSp>
      <p:pic>
        <p:nvPicPr>
          <p:cNvPr id="5" name="Picture 4">
            <a:extLst>
              <a:ext uri="{FF2B5EF4-FFF2-40B4-BE49-F238E27FC236}">
                <a16:creationId xmlns:a16="http://schemas.microsoft.com/office/drawing/2014/main" id="{7CB41A8A-8AB6-FC2A-3231-E957B3361E18}"/>
              </a:ext>
            </a:extLst>
          </p:cNvPr>
          <p:cNvPicPr>
            <a:picLocks noChangeAspect="1"/>
          </p:cNvPicPr>
          <p:nvPr/>
        </p:nvPicPr>
        <p:blipFill>
          <a:blip r:embed="rId3"/>
          <a:stretch>
            <a:fillRect/>
          </a:stretch>
        </p:blipFill>
        <p:spPr>
          <a:xfrm>
            <a:off x="288920" y="239165"/>
            <a:ext cx="1105871" cy="893896"/>
          </a:xfrm>
          <a:prstGeom prst="rect">
            <a:avLst/>
          </a:prstGeom>
        </p:spPr>
      </p:pic>
    </p:spTree>
    <p:extLst>
      <p:ext uri="{BB962C8B-B14F-4D97-AF65-F5344CB8AC3E}">
        <p14:creationId xmlns:p14="http://schemas.microsoft.com/office/powerpoint/2010/main" val="3097302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2" presetClass="entr" presetSubtype="4"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par>
                                <p:cTn id="15" presetID="22" presetClass="entr" presetSubtype="4"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E7C251-D6ED-4C4E-A362-F0251D2345FB}" type="slidenum">
              <a:rPr lang="id-ID" smtClean="0"/>
              <a:pPr/>
              <a:t>11</a:t>
            </a:fld>
            <a:endParaRPr lang="id-ID" dirty="0">
              <a:solidFill>
                <a:schemeClr val="bg1"/>
              </a:solidFill>
            </a:endParaRPr>
          </a:p>
        </p:txBody>
      </p:sp>
      <p:cxnSp>
        <p:nvCxnSpPr>
          <p:cNvPr id="68" name="Straight Connector 67">
            <a:extLst>
              <a:ext uri="{FF2B5EF4-FFF2-40B4-BE49-F238E27FC236}">
                <a16:creationId xmlns:a16="http://schemas.microsoft.com/office/drawing/2014/main" id="{2416E5B2-F6C2-47F1-8559-4B8C945E2245}"/>
              </a:ext>
            </a:extLst>
          </p:cNvPr>
          <p:cNvCxnSpPr>
            <a:cxnSpLocks/>
            <a:stCxn id="93" idx="6"/>
            <a:endCxn id="93" idx="2"/>
          </p:cNvCxnSpPr>
          <p:nvPr/>
        </p:nvCxnSpPr>
        <p:spPr>
          <a:xfrm>
            <a:off x="10722703" y="3526918"/>
            <a:ext cx="2941768"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6EA1A58-77BB-4A2A-8581-81605117139E}"/>
              </a:ext>
            </a:extLst>
          </p:cNvPr>
          <p:cNvCxnSpPr>
            <a:stCxn id="93" idx="7"/>
            <a:endCxn id="93" idx="3"/>
          </p:cNvCxnSpPr>
          <p:nvPr/>
        </p:nvCxnSpPr>
        <p:spPr>
          <a:xfrm flipH="1">
            <a:off x="10722703" y="3526918"/>
            <a:ext cx="2941768"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5246F93-37A8-47A4-A2AD-B5DBE9605899}"/>
              </a:ext>
            </a:extLst>
          </p:cNvPr>
          <p:cNvCxnSpPr>
            <a:stCxn id="93" idx="5"/>
            <a:endCxn id="93" idx="1"/>
          </p:cNvCxnSpPr>
          <p:nvPr/>
        </p:nvCxnSpPr>
        <p:spPr>
          <a:xfrm>
            <a:off x="8642615" y="5607006"/>
            <a:ext cx="7101944" cy="294176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F2DDB99-B0E0-46FE-B2D6-1C4CBB2EC45F}"/>
              </a:ext>
            </a:extLst>
          </p:cNvPr>
          <p:cNvCxnSpPr>
            <a:stCxn id="93" idx="4"/>
            <a:endCxn id="93" idx="0"/>
          </p:cNvCxnSpPr>
          <p:nvPr/>
        </p:nvCxnSpPr>
        <p:spPr>
          <a:xfrm flipV="1">
            <a:off x="8642615" y="5607006"/>
            <a:ext cx="7101944" cy="294176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73427DA-BAEE-47A7-867E-47EDE7FA4034}"/>
              </a:ext>
            </a:extLst>
          </p:cNvPr>
          <p:cNvCxnSpPr>
            <a:stCxn id="93" idx="5"/>
            <a:endCxn id="93" idx="7"/>
          </p:cNvCxnSpPr>
          <p:nvPr/>
        </p:nvCxnSpPr>
        <p:spPr>
          <a:xfrm flipV="1">
            <a:off x="8642615" y="3526918"/>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5085FA2-0C16-42B5-B4DB-334B7A7FC240}"/>
              </a:ext>
            </a:extLst>
          </p:cNvPr>
          <p:cNvCxnSpPr>
            <a:stCxn id="93" idx="5"/>
            <a:endCxn id="93" idx="2"/>
          </p:cNvCxnSpPr>
          <p:nvPr/>
        </p:nvCxnSpPr>
        <p:spPr>
          <a:xfrm>
            <a:off x="8642615" y="5607006"/>
            <a:ext cx="5021856"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1E900A0-829D-46A7-BDFB-766EB056C374}"/>
              </a:ext>
            </a:extLst>
          </p:cNvPr>
          <p:cNvCxnSpPr>
            <a:stCxn id="93" idx="5"/>
            <a:endCxn id="93" idx="3"/>
          </p:cNvCxnSpPr>
          <p:nvPr/>
        </p:nvCxnSpPr>
        <p:spPr>
          <a:xfrm>
            <a:off x="8642615" y="5607006"/>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D487408-7A1A-4D46-9187-E1B6DC851E73}"/>
              </a:ext>
            </a:extLst>
          </p:cNvPr>
          <p:cNvCxnSpPr>
            <a:stCxn id="93" idx="6"/>
            <a:endCxn id="93" idx="4"/>
          </p:cNvCxnSpPr>
          <p:nvPr/>
        </p:nvCxnSpPr>
        <p:spPr>
          <a:xfrm flipH="1">
            <a:off x="8642615" y="3526918"/>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280C465-2549-46C1-8C29-560F42A5ABDC}"/>
              </a:ext>
            </a:extLst>
          </p:cNvPr>
          <p:cNvCxnSpPr>
            <a:cxnSpLocks/>
            <a:stCxn id="93" idx="6"/>
            <a:endCxn id="93" idx="3"/>
          </p:cNvCxnSpPr>
          <p:nvPr/>
        </p:nvCxnSpPr>
        <p:spPr>
          <a:xfrm>
            <a:off x="10722703" y="3526918"/>
            <a:ext cx="0"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C7EAD2E-F50B-4013-8B56-364AE0B6278D}"/>
              </a:ext>
            </a:extLst>
          </p:cNvPr>
          <p:cNvCxnSpPr>
            <a:stCxn id="93" idx="6"/>
          </p:cNvCxnSpPr>
          <p:nvPr/>
        </p:nvCxnSpPr>
        <p:spPr>
          <a:xfrm>
            <a:off x="10722704" y="3526918"/>
            <a:ext cx="5187934" cy="51964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9CFBA32-DDD0-4A0A-B731-D9A9616C8EE2}"/>
              </a:ext>
            </a:extLst>
          </p:cNvPr>
          <p:cNvCxnSpPr>
            <a:stCxn id="93" idx="6"/>
            <a:endCxn id="93" idx="0"/>
          </p:cNvCxnSpPr>
          <p:nvPr/>
        </p:nvCxnSpPr>
        <p:spPr>
          <a:xfrm>
            <a:off x="10722703" y="3526918"/>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6B0DE8D-6E55-41FE-AFE0-7C23951D561A}"/>
              </a:ext>
            </a:extLst>
          </p:cNvPr>
          <p:cNvCxnSpPr>
            <a:stCxn id="93" idx="7"/>
            <a:endCxn id="93" idx="4"/>
          </p:cNvCxnSpPr>
          <p:nvPr/>
        </p:nvCxnSpPr>
        <p:spPr>
          <a:xfrm flipH="1">
            <a:off x="8642615" y="3526918"/>
            <a:ext cx="5021856"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7AC6315-185E-4A35-BF30-6B4F433F9367}"/>
              </a:ext>
            </a:extLst>
          </p:cNvPr>
          <p:cNvCxnSpPr>
            <a:stCxn id="93" idx="7"/>
            <a:endCxn id="93" idx="2"/>
          </p:cNvCxnSpPr>
          <p:nvPr/>
        </p:nvCxnSpPr>
        <p:spPr>
          <a:xfrm>
            <a:off x="13664473" y="3526918"/>
            <a:ext cx="0"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2206A0F-8A3F-4F7E-89B7-804F670327E7}"/>
              </a:ext>
            </a:extLst>
          </p:cNvPr>
          <p:cNvCxnSpPr>
            <a:stCxn id="93" idx="7"/>
            <a:endCxn id="93" idx="1"/>
          </p:cNvCxnSpPr>
          <p:nvPr/>
        </p:nvCxnSpPr>
        <p:spPr>
          <a:xfrm>
            <a:off x="13664473" y="3526918"/>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F7E894F-51D6-49C7-A7D6-09AF0A303366}"/>
              </a:ext>
            </a:extLst>
          </p:cNvPr>
          <p:cNvCxnSpPr>
            <a:stCxn id="93" idx="0"/>
            <a:endCxn id="93" idx="3"/>
          </p:cNvCxnSpPr>
          <p:nvPr/>
        </p:nvCxnSpPr>
        <p:spPr>
          <a:xfrm flipH="1">
            <a:off x="10722703" y="5607006"/>
            <a:ext cx="5021856"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799BAE2-FB63-4C80-B692-CB599381844E}"/>
              </a:ext>
            </a:extLst>
          </p:cNvPr>
          <p:cNvCxnSpPr>
            <a:stCxn id="93" idx="0"/>
            <a:endCxn id="93" idx="2"/>
          </p:cNvCxnSpPr>
          <p:nvPr/>
        </p:nvCxnSpPr>
        <p:spPr>
          <a:xfrm flipH="1">
            <a:off x="13664473" y="5607006"/>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BFBCCFF-C0FC-47E3-AAB5-64A203862609}"/>
              </a:ext>
            </a:extLst>
          </p:cNvPr>
          <p:cNvCxnSpPr>
            <a:stCxn id="93" idx="1"/>
            <a:endCxn id="93" idx="3"/>
          </p:cNvCxnSpPr>
          <p:nvPr/>
        </p:nvCxnSpPr>
        <p:spPr>
          <a:xfrm flipH="1">
            <a:off x="10722703" y="8548774"/>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C6C09E9-0C3C-4667-BF97-42067D911274}"/>
              </a:ext>
            </a:extLst>
          </p:cNvPr>
          <p:cNvCxnSpPr>
            <a:stCxn id="93" idx="2"/>
            <a:endCxn id="93" idx="4"/>
          </p:cNvCxnSpPr>
          <p:nvPr/>
        </p:nvCxnSpPr>
        <p:spPr>
          <a:xfrm flipH="1" flipV="1">
            <a:off x="8642615" y="8548774"/>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3" name="Octagon 92">
            <a:extLst>
              <a:ext uri="{FF2B5EF4-FFF2-40B4-BE49-F238E27FC236}">
                <a16:creationId xmlns:a16="http://schemas.microsoft.com/office/drawing/2014/main" id="{59839A84-906D-4193-B94B-ED8A3AA14B51}"/>
              </a:ext>
            </a:extLst>
          </p:cNvPr>
          <p:cNvSpPr/>
          <p:nvPr/>
        </p:nvSpPr>
        <p:spPr>
          <a:xfrm>
            <a:off x="8642615" y="3526918"/>
            <a:ext cx="7101944" cy="7101944"/>
          </a:xfrm>
          <a:prstGeom prst="octagon">
            <a:avLst/>
          </a:prstGeom>
          <a:noFill/>
          <a:ln w="3175">
            <a:solidFill>
              <a:schemeClr val="bg1">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00"/>
          </a:p>
        </p:txBody>
      </p:sp>
      <p:cxnSp>
        <p:nvCxnSpPr>
          <p:cNvPr id="100" name="Straight Connector 99">
            <a:extLst>
              <a:ext uri="{FF2B5EF4-FFF2-40B4-BE49-F238E27FC236}">
                <a16:creationId xmlns:a16="http://schemas.microsoft.com/office/drawing/2014/main" id="{AA9C0D2B-C3F3-45CC-9C92-6A3D85F6971A}"/>
              </a:ext>
            </a:extLst>
          </p:cNvPr>
          <p:cNvCxnSpPr>
            <a:stCxn id="93" idx="1"/>
            <a:endCxn id="93" idx="4"/>
          </p:cNvCxnSpPr>
          <p:nvPr/>
        </p:nvCxnSpPr>
        <p:spPr>
          <a:xfrm flipH="1">
            <a:off x="8642615" y="8548774"/>
            <a:ext cx="7101944"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F82AB5A-50BA-43C0-87D1-6CEC1323F1A7}"/>
              </a:ext>
            </a:extLst>
          </p:cNvPr>
          <p:cNvCxnSpPr>
            <a:stCxn id="93" idx="5"/>
            <a:endCxn id="93" idx="0"/>
          </p:cNvCxnSpPr>
          <p:nvPr/>
        </p:nvCxnSpPr>
        <p:spPr>
          <a:xfrm>
            <a:off x="8642615" y="5607006"/>
            <a:ext cx="7101944"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9" name="Freeform 81">
            <a:extLst>
              <a:ext uri="{FF2B5EF4-FFF2-40B4-BE49-F238E27FC236}">
                <a16:creationId xmlns:a16="http://schemas.microsoft.com/office/drawing/2014/main" id="{30602A19-A6A5-4702-B891-CFBA168811EF}"/>
              </a:ext>
            </a:extLst>
          </p:cNvPr>
          <p:cNvSpPr>
            <a:spLocks/>
          </p:cNvSpPr>
          <p:nvPr/>
        </p:nvSpPr>
        <p:spPr bwMode="auto">
          <a:xfrm>
            <a:off x="8617152" y="8026186"/>
            <a:ext cx="23626" cy="49876"/>
          </a:xfrm>
          <a:custGeom>
            <a:avLst/>
            <a:gdLst>
              <a:gd name="T0" fmla="*/ 2 w 4"/>
              <a:gd name="T1" fmla="*/ 0 h 8"/>
              <a:gd name="T2" fmla="*/ 0 w 4"/>
              <a:gd name="T3" fmla="*/ 2 h 8"/>
              <a:gd name="T4" fmla="*/ 0 w 4"/>
              <a:gd name="T5" fmla="*/ 6 h 8"/>
              <a:gd name="T6" fmla="*/ 2 w 4"/>
              <a:gd name="T7" fmla="*/ 8 h 8"/>
              <a:gd name="T8" fmla="*/ 4 w 4"/>
              <a:gd name="T9" fmla="*/ 6 h 8"/>
              <a:gd name="T10" fmla="*/ 4 w 4"/>
              <a:gd name="T11" fmla="*/ 2 h 8"/>
              <a:gd name="T12" fmla="*/ 2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0"/>
                </a:moveTo>
                <a:cubicBezTo>
                  <a:pt x="1" y="0"/>
                  <a:pt x="0" y="1"/>
                  <a:pt x="0" y="2"/>
                </a:cubicBezTo>
                <a:cubicBezTo>
                  <a:pt x="0" y="6"/>
                  <a:pt x="0" y="6"/>
                  <a:pt x="0" y="6"/>
                </a:cubicBezTo>
                <a:cubicBezTo>
                  <a:pt x="0" y="7"/>
                  <a:pt x="1" y="8"/>
                  <a:pt x="2" y="8"/>
                </a:cubicBezTo>
                <a:cubicBezTo>
                  <a:pt x="3" y="8"/>
                  <a:pt x="4" y="7"/>
                  <a:pt x="4" y="6"/>
                </a:cubicBezTo>
                <a:cubicBezTo>
                  <a:pt x="4" y="2"/>
                  <a:pt x="4" y="2"/>
                  <a:pt x="4" y="2"/>
                </a:cubicBezTo>
                <a:cubicBezTo>
                  <a:pt x="4" y="1"/>
                  <a:pt x="3" y="0"/>
                  <a:pt x="2" y="0"/>
                </a:cubicBezTo>
                <a:close/>
              </a:path>
            </a:pathLst>
          </a:cu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30" name="Freeform 82">
            <a:extLst>
              <a:ext uri="{FF2B5EF4-FFF2-40B4-BE49-F238E27FC236}">
                <a16:creationId xmlns:a16="http://schemas.microsoft.com/office/drawing/2014/main" id="{7B00C3F7-991F-4D52-9065-F9D7E11E8581}"/>
              </a:ext>
            </a:extLst>
          </p:cNvPr>
          <p:cNvSpPr>
            <a:spLocks/>
          </p:cNvSpPr>
          <p:nvPr/>
        </p:nvSpPr>
        <p:spPr bwMode="auto">
          <a:xfrm>
            <a:off x="8667026" y="8026186"/>
            <a:ext cx="23626" cy="49876"/>
          </a:xfrm>
          <a:custGeom>
            <a:avLst/>
            <a:gdLst>
              <a:gd name="T0" fmla="*/ 2 w 4"/>
              <a:gd name="T1" fmla="*/ 0 h 8"/>
              <a:gd name="T2" fmla="*/ 0 w 4"/>
              <a:gd name="T3" fmla="*/ 2 h 8"/>
              <a:gd name="T4" fmla="*/ 0 w 4"/>
              <a:gd name="T5" fmla="*/ 6 h 8"/>
              <a:gd name="T6" fmla="*/ 2 w 4"/>
              <a:gd name="T7" fmla="*/ 8 h 8"/>
              <a:gd name="T8" fmla="*/ 4 w 4"/>
              <a:gd name="T9" fmla="*/ 6 h 8"/>
              <a:gd name="T10" fmla="*/ 4 w 4"/>
              <a:gd name="T11" fmla="*/ 2 h 8"/>
              <a:gd name="T12" fmla="*/ 2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0"/>
                </a:moveTo>
                <a:cubicBezTo>
                  <a:pt x="1" y="0"/>
                  <a:pt x="0" y="1"/>
                  <a:pt x="0" y="2"/>
                </a:cubicBezTo>
                <a:cubicBezTo>
                  <a:pt x="0" y="6"/>
                  <a:pt x="0" y="6"/>
                  <a:pt x="0" y="6"/>
                </a:cubicBezTo>
                <a:cubicBezTo>
                  <a:pt x="0" y="7"/>
                  <a:pt x="1" y="8"/>
                  <a:pt x="2" y="8"/>
                </a:cubicBezTo>
                <a:cubicBezTo>
                  <a:pt x="3" y="8"/>
                  <a:pt x="4" y="7"/>
                  <a:pt x="4" y="6"/>
                </a:cubicBezTo>
                <a:cubicBezTo>
                  <a:pt x="4" y="2"/>
                  <a:pt x="4" y="2"/>
                  <a:pt x="4" y="2"/>
                </a:cubicBezTo>
                <a:cubicBezTo>
                  <a:pt x="4" y="1"/>
                  <a:pt x="3" y="0"/>
                  <a:pt x="2" y="0"/>
                </a:cubicBezTo>
                <a:close/>
              </a:path>
            </a:pathLst>
          </a:cu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32" name="Freeform 87">
            <a:extLst>
              <a:ext uri="{FF2B5EF4-FFF2-40B4-BE49-F238E27FC236}">
                <a16:creationId xmlns:a16="http://schemas.microsoft.com/office/drawing/2014/main" id="{24078B2A-5B6F-44C0-859C-93614ED12241}"/>
              </a:ext>
            </a:extLst>
          </p:cNvPr>
          <p:cNvSpPr>
            <a:spLocks noEditPoints="1"/>
          </p:cNvSpPr>
          <p:nvPr/>
        </p:nvSpPr>
        <p:spPr bwMode="auto">
          <a:xfrm>
            <a:off x="13776029" y="3434926"/>
            <a:ext cx="149628" cy="149628"/>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6" name="Oval 135">
            <a:extLst>
              <a:ext uri="{FF2B5EF4-FFF2-40B4-BE49-F238E27FC236}">
                <a16:creationId xmlns:a16="http://schemas.microsoft.com/office/drawing/2014/main" id="{A895E57F-8350-40D9-B56D-1FE56DC5D064}"/>
              </a:ext>
            </a:extLst>
          </p:cNvPr>
          <p:cNvSpPr>
            <a:spLocks noChangeArrowheads="1"/>
          </p:cNvSpPr>
          <p:nvPr/>
        </p:nvSpPr>
        <p:spPr bwMode="auto">
          <a:xfrm>
            <a:off x="13825903" y="3484802"/>
            <a:ext cx="49876" cy="4987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7" name="Freeform 89">
            <a:extLst>
              <a:ext uri="{FF2B5EF4-FFF2-40B4-BE49-F238E27FC236}">
                <a16:creationId xmlns:a16="http://schemas.microsoft.com/office/drawing/2014/main" id="{9DFA69BA-0223-4290-9486-1EB4527F3744}"/>
              </a:ext>
            </a:extLst>
          </p:cNvPr>
          <p:cNvSpPr>
            <a:spLocks/>
          </p:cNvSpPr>
          <p:nvPr/>
        </p:nvSpPr>
        <p:spPr bwMode="auto">
          <a:xfrm>
            <a:off x="13839029" y="3361426"/>
            <a:ext cx="162752" cy="160128"/>
          </a:xfrm>
          <a:custGeom>
            <a:avLst/>
            <a:gdLst>
              <a:gd name="T0" fmla="*/ 2 w 26"/>
              <a:gd name="T1" fmla="*/ 0 h 26"/>
              <a:gd name="T2" fmla="*/ 0 w 26"/>
              <a:gd name="T3" fmla="*/ 2 h 26"/>
              <a:gd name="T4" fmla="*/ 2 w 26"/>
              <a:gd name="T5" fmla="*/ 4 h 26"/>
              <a:gd name="T6" fmla="*/ 22 w 26"/>
              <a:gd name="T7" fmla="*/ 24 h 26"/>
              <a:gd name="T8" fmla="*/ 24 w 26"/>
              <a:gd name="T9" fmla="*/ 26 h 26"/>
              <a:gd name="T10" fmla="*/ 26 w 26"/>
              <a:gd name="T11" fmla="*/ 24 h 26"/>
              <a:gd name="T12" fmla="*/ 2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 y="0"/>
                </a:moveTo>
                <a:cubicBezTo>
                  <a:pt x="1" y="0"/>
                  <a:pt x="0" y="1"/>
                  <a:pt x="0" y="2"/>
                </a:cubicBezTo>
                <a:cubicBezTo>
                  <a:pt x="0" y="3"/>
                  <a:pt x="1" y="4"/>
                  <a:pt x="2" y="4"/>
                </a:cubicBezTo>
                <a:cubicBezTo>
                  <a:pt x="13" y="4"/>
                  <a:pt x="22" y="13"/>
                  <a:pt x="22" y="24"/>
                </a:cubicBezTo>
                <a:cubicBezTo>
                  <a:pt x="22" y="25"/>
                  <a:pt x="23" y="26"/>
                  <a:pt x="24" y="26"/>
                </a:cubicBezTo>
                <a:cubicBezTo>
                  <a:pt x="25" y="26"/>
                  <a:pt x="26" y="25"/>
                  <a:pt x="26" y="24"/>
                </a:cubicBezTo>
                <a:cubicBezTo>
                  <a:pt x="26" y="11"/>
                  <a:pt x="15" y="0"/>
                  <a:pt x="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8" name="Freeform 90">
            <a:extLst>
              <a:ext uri="{FF2B5EF4-FFF2-40B4-BE49-F238E27FC236}">
                <a16:creationId xmlns:a16="http://schemas.microsoft.com/office/drawing/2014/main" id="{52D6D491-3B9D-460E-8243-79943DEC1397}"/>
              </a:ext>
            </a:extLst>
          </p:cNvPr>
          <p:cNvSpPr>
            <a:spLocks/>
          </p:cNvSpPr>
          <p:nvPr/>
        </p:nvSpPr>
        <p:spPr bwMode="auto">
          <a:xfrm>
            <a:off x="13702527" y="3497928"/>
            <a:ext cx="162752" cy="160128"/>
          </a:xfrm>
          <a:custGeom>
            <a:avLst/>
            <a:gdLst>
              <a:gd name="T0" fmla="*/ 24 w 26"/>
              <a:gd name="T1" fmla="*/ 22 h 26"/>
              <a:gd name="T2" fmla="*/ 4 w 26"/>
              <a:gd name="T3" fmla="*/ 2 h 26"/>
              <a:gd name="T4" fmla="*/ 2 w 26"/>
              <a:gd name="T5" fmla="*/ 0 h 26"/>
              <a:gd name="T6" fmla="*/ 0 w 26"/>
              <a:gd name="T7" fmla="*/ 2 h 26"/>
              <a:gd name="T8" fmla="*/ 24 w 26"/>
              <a:gd name="T9" fmla="*/ 26 h 26"/>
              <a:gd name="T10" fmla="*/ 26 w 26"/>
              <a:gd name="T11" fmla="*/ 24 h 26"/>
              <a:gd name="T12" fmla="*/ 24 w 26"/>
              <a:gd name="T13" fmla="*/ 22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22"/>
                </a:moveTo>
                <a:cubicBezTo>
                  <a:pt x="13" y="22"/>
                  <a:pt x="4" y="13"/>
                  <a:pt x="4" y="2"/>
                </a:cubicBezTo>
                <a:cubicBezTo>
                  <a:pt x="4" y="1"/>
                  <a:pt x="3" y="0"/>
                  <a:pt x="2" y="0"/>
                </a:cubicBezTo>
                <a:cubicBezTo>
                  <a:pt x="1" y="0"/>
                  <a:pt x="0" y="1"/>
                  <a:pt x="0" y="2"/>
                </a:cubicBezTo>
                <a:cubicBezTo>
                  <a:pt x="0" y="15"/>
                  <a:pt x="11" y="26"/>
                  <a:pt x="24" y="26"/>
                </a:cubicBezTo>
                <a:cubicBezTo>
                  <a:pt x="25" y="26"/>
                  <a:pt x="26" y="25"/>
                  <a:pt x="26" y="24"/>
                </a:cubicBezTo>
                <a:cubicBezTo>
                  <a:pt x="26" y="23"/>
                  <a:pt x="25" y="22"/>
                  <a:pt x="24"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9" name="Freeform 105">
            <a:extLst>
              <a:ext uri="{FF2B5EF4-FFF2-40B4-BE49-F238E27FC236}">
                <a16:creationId xmlns:a16="http://schemas.microsoft.com/office/drawing/2014/main" id="{450877B0-E9A2-40E3-A326-A58FD3D4A715}"/>
              </a:ext>
            </a:extLst>
          </p:cNvPr>
          <p:cNvSpPr>
            <a:spLocks/>
          </p:cNvSpPr>
          <p:nvPr/>
        </p:nvSpPr>
        <p:spPr bwMode="auto">
          <a:xfrm>
            <a:off x="13839029" y="3311548"/>
            <a:ext cx="212628" cy="210004"/>
          </a:xfrm>
          <a:custGeom>
            <a:avLst/>
            <a:gdLst>
              <a:gd name="T0" fmla="*/ 2 w 34"/>
              <a:gd name="T1" fmla="*/ 0 h 34"/>
              <a:gd name="T2" fmla="*/ 0 w 34"/>
              <a:gd name="T3" fmla="*/ 2 h 34"/>
              <a:gd name="T4" fmla="*/ 2 w 34"/>
              <a:gd name="T5" fmla="*/ 4 h 34"/>
              <a:gd name="T6" fmla="*/ 30 w 34"/>
              <a:gd name="T7" fmla="*/ 32 h 34"/>
              <a:gd name="T8" fmla="*/ 32 w 34"/>
              <a:gd name="T9" fmla="*/ 34 h 34"/>
              <a:gd name="T10" fmla="*/ 34 w 34"/>
              <a:gd name="T11" fmla="*/ 32 h 34"/>
              <a:gd name="T12" fmla="*/ 2 w 34"/>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2" y="0"/>
                </a:moveTo>
                <a:cubicBezTo>
                  <a:pt x="1" y="0"/>
                  <a:pt x="0" y="1"/>
                  <a:pt x="0" y="2"/>
                </a:cubicBezTo>
                <a:cubicBezTo>
                  <a:pt x="0" y="3"/>
                  <a:pt x="1" y="4"/>
                  <a:pt x="2" y="4"/>
                </a:cubicBezTo>
                <a:cubicBezTo>
                  <a:pt x="17" y="4"/>
                  <a:pt x="30" y="17"/>
                  <a:pt x="30" y="32"/>
                </a:cubicBezTo>
                <a:cubicBezTo>
                  <a:pt x="30" y="33"/>
                  <a:pt x="31" y="34"/>
                  <a:pt x="32" y="34"/>
                </a:cubicBezTo>
                <a:cubicBezTo>
                  <a:pt x="33" y="34"/>
                  <a:pt x="34" y="33"/>
                  <a:pt x="34" y="32"/>
                </a:cubicBezTo>
                <a:cubicBezTo>
                  <a:pt x="34" y="14"/>
                  <a:pt x="20" y="0"/>
                  <a:pt x="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40" name="Freeform 106">
            <a:extLst>
              <a:ext uri="{FF2B5EF4-FFF2-40B4-BE49-F238E27FC236}">
                <a16:creationId xmlns:a16="http://schemas.microsoft.com/office/drawing/2014/main" id="{CB9346B6-09E4-458B-AE6D-3DB1E49CFA45}"/>
              </a:ext>
            </a:extLst>
          </p:cNvPr>
          <p:cNvSpPr>
            <a:spLocks/>
          </p:cNvSpPr>
          <p:nvPr/>
        </p:nvSpPr>
        <p:spPr bwMode="auto">
          <a:xfrm>
            <a:off x="13652651" y="3497928"/>
            <a:ext cx="212628" cy="210004"/>
          </a:xfrm>
          <a:custGeom>
            <a:avLst/>
            <a:gdLst>
              <a:gd name="T0" fmla="*/ 32 w 34"/>
              <a:gd name="T1" fmla="*/ 30 h 34"/>
              <a:gd name="T2" fmla="*/ 4 w 34"/>
              <a:gd name="T3" fmla="*/ 2 h 34"/>
              <a:gd name="T4" fmla="*/ 2 w 34"/>
              <a:gd name="T5" fmla="*/ 0 h 34"/>
              <a:gd name="T6" fmla="*/ 0 w 34"/>
              <a:gd name="T7" fmla="*/ 2 h 34"/>
              <a:gd name="T8" fmla="*/ 32 w 34"/>
              <a:gd name="T9" fmla="*/ 34 h 34"/>
              <a:gd name="T10" fmla="*/ 34 w 34"/>
              <a:gd name="T11" fmla="*/ 32 h 34"/>
              <a:gd name="T12" fmla="*/ 32 w 34"/>
              <a:gd name="T13" fmla="*/ 30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2" y="30"/>
                </a:moveTo>
                <a:cubicBezTo>
                  <a:pt x="17" y="30"/>
                  <a:pt x="4" y="17"/>
                  <a:pt x="4" y="2"/>
                </a:cubicBezTo>
                <a:cubicBezTo>
                  <a:pt x="4" y="1"/>
                  <a:pt x="3" y="0"/>
                  <a:pt x="2" y="0"/>
                </a:cubicBezTo>
                <a:cubicBezTo>
                  <a:pt x="1" y="0"/>
                  <a:pt x="0" y="1"/>
                  <a:pt x="0" y="2"/>
                </a:cubicBezTo>
                <a:cubicBezTo>
                  <a:pt x="0" y="20"/>
                  <a:pt x="14" y="34"/>
                  <a:pt x="32" y="34"/>
                </a:cubicBezTo>
                <a:cubicBezTo>
                  <a:pt x="33" y="34"/>
                  <a:pt x="34" y="33"/>
                  <a:pt x="34" y="32"/>
                </a:cubicBezTo>
                <a:cubicBezTo>
                  <a:pt x="34" y="31"/>
                  <a:pt x="33" y="30"/>
                  <a:pt x="32" y="3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47" name="Freeform 109">
            <a:extLst>
              <a:ext uri="{FF2B5EF4-FFF2-40B4-BE49-F238E27FC236}">
                <a16:creationId xmlns:a16="http://schemas.microsoft.com/office/drawing/2014/main" id="{DB231719-53EC-42D6-A81C-48C1F94B104A}"/>
              </a:ext>
            </a:extLst>
          </p:cNvPr>
          <p:cNvSpPr>
            <a:spLocks noEditPoints="1"/>
          </p:cNvSpPr>
          <p:nvPr/>
        </p:nvSpPr>
        <p:spPr bwMode="auto">
          <a:xfrm>
            <a:off x="10629304" y="10655199"/>
            <a:ext cx="296630" cy="299254"/>
          </a:xfrm>
          <a:custGeom>
            <a:avLst/>
            <a:gdLst>
              <a:gd name="T0" fmla="*/ 47 w 48"/>
              <a:gd name="T1" fmla="*/ 28 h 48"/>
              <a:gd name="T2" fmla="*/ 44 w 48"/>
              <a:gd name="T3" fmla="*/ 26 h 48"/>
              <a:gd name="T4" fmla="*/ 44 w 48"/>
              <a:gd name="T5" fmla="*/ 24 h 48"/>
              <a:gd name="T6" fmla="*/ 44 w 48"/>
              <a:gd name="T7" fmla="*/ 22 h 48"/>
              <a:gd name="T8" fmla="*/ 47 w 48"/>
              <a:gd name="T9" fmla="*/ 20 h 48"/>
              <a:gd name="T10" fmla="*/ 48 w 48"/>
              <a:gd name="T11" fmla="*/ 17 h 48"/>
              <a:gd name="T12" fmla="*/ 42 w 48"/>
              <a:gd name="T13" fmla="*/ 7 h 48"/>
              <a:gd name="T14" fmla="*/ 41 w 48"/>
              <a:gd name="T15" fmla="*/ 6 h 48"/>
              <a:gd name="T16" fmla="*/ 39 w 48"/>
              <a:gd name="T17" fmla="*/ 6 h 48"/>
              <a:gd name="T18" fmla="*/ 36 w 48"/>
              <a:gd name="T19" fmla="*/ 8 h 48"/>
              <a:gd name="T20" fmla="*/ 32 w 48"/>
              <a:gd name="T21" fmla="*/ 5 h 48"/>
              <a:gd name="T22" fmla="*/ 32 w 48"/>
              <a:gd name="T23" fmla="*/ 2 h 48"/>
              <a:gd name="T24" fmla="*/ 30 w 48"/>
              <a:gd name="T25" fmla="*/ 0 h 48"/>
              <a:gd name="T26" fmla="*/ 18 w 48"/>
              <a:gd name="T27" fmla="*/ 0 h 48"/>
              <a:gd name="T28" fmla="*/ 16 w 48"/>
              <a:gd name="T29" fmla="*/ 2 h 48"/>
              <a:gd name="T30" fmla="*/ 16 w 48"/>
              <a:gd name="T31" fmla="*/ 5 h 48"/>
              <a:gd name="T32" fmla="*/ 12 w 48"/>
              <a:gd name="T33" fmla="*/ 8 h 48"/>
              <a:gd name="T34" fmla="*/ 9 w 48"/>
              <a:gd name="T35" fmla="*/ 6 h 48"/>
              <a:gd name="T36" fmla="*/ 6 w 48"/>
              <a:gd name="T37" fmla="*/ 7 h 48"/>
              <a:gd name="T38" fmla="*/ 0 w 48"/>
              <a:gd name="T39" fmla="*/ 17 h 48"/>
              <a:gd name="T40" fmla="*/ 1 w 48"/>
              <a:gd name="T41" fmla="*/ 20 h 48"/>
              <a:gd name="T42" fmla="*/ 4 w 48"/>
              <a:gd name="T43" fmla="*/ 22 h 48"/>
              <a:gd name="T44" fmla="*/ 4 w 48"/>
              <a:gd name="T45" fmla="*/ 24 h 48"/>
              <a:gd name="T46" fmla="*/ 4 w 48"/>
              <a:gd name="T47" fmla="*/ 26 h 48"/>
              <a:gd name="T48" fmla="*/ 1 w 48"/>
              <a:gd name="T49" fmla="*/ 28 h 48"/>
              <a:gd name="T50" fmla="*/ 0 w 48"/>
              <a:gd name="T51" fmla="*/ 29 h 48"/>
              <a:gd name="T52" fmla="*/ 0 w 48"/>
              <a:gd name="T53" fmla="*/ 31 h 48"/>
              <a:gd name="T54" fmla="*/ 6 w 48"/>
              <a:gd name="T55" fmla="*/ 41 h 48"/>
              <a:gd name="T56" fmla="*/ 9 w 48"/>
              <a:gd name="T57" fmla="*/ 42 h 48"/>
              <a:gd name="T58" fmla="*/ 12 w 48"/>
              <a:gd name="T59" fmla="*/ 40 h 48"/>
              <a:gd name="T60" fmla="*/ 16 w 48"/>
              <a:gd name="T61" fmla="*/ 42 h 48"/>
              <a:gd name="T62" fmla="*/ 16 w 48"/>
              <a:gd name="T63" fmla="*/ 46 h 48"/>
              <a:gd name="T64" fmla="*/ 18 w 48"/>
              <a:gd name="T65" fmla="*/ 48 h 48"/>
              <a:gd name="T66" fmla="*/ 30 w 48"/>
              <a:gd name="T67" fmla="*/ 48 h 48"/>
              <a:gd name="T68" fmla="*/ 32 w 48"/>
              <a:gd name="T69" fmla="*/ 46 h 48"/>
              <a:gd name="T70" fmla="*/ 32 w 48"/>
              <a:gd name="T71" fmla="*/ 42 h 48"/>
              <a:gd name="T72" fmla="*/ 36 w 48"/>
              <a:gd name="T73" fmla="*/ 40 h 48"/>
              <a:gd name="T74" fmla="*/ 39 w 48"/>
              <a:gd name="T75" fmla="*/ 42 h 48"/>
              <a:gd name="T76" fmla="*/ 41 w 48"/>
              <a:gd name="T77" fmla="*/ 42 h 48"/>
              <a:gd name="T78" fmla="*/ 42 w 48"/>
              <a:gd name="T79" fmla="*/ 41 h 48"/>
              <a:gd name="T80" fmla="*/ 48 w 48"/>
              <a:gd name="T81" fmla="*/ 31 h 48"/>
              <a:gd name="T82" fmla="*/ 47 w 48"/>
              <a:gd name="T83" fmla="*/ 28 h 48"/>
              <a:gd name="T84" fmla="*/ 24 w 48"/>
              <a:gd name="T85" fmla="*/ 32 h 48"/>
              <a:gd name="T86" fmla="*/ 16 w 48"/>
              <a:gd name="T87" fmla="*/ 24 h 48"/>
              <a:gd name="T88" fmla="*/ 24 w 48"/>
              <a:gd name="T89" fmla="*/ 16 h 48"/>
              <a:gd name="T90" fmla="*/ 32 w 48"/>
              <a:gd name="T91" fmla="*/ 24 h 48"/>
              <a:gd name="T92" fmla="*/ 24 w 48"/>
              <a:gd name="T9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48">
                <a:moveTo>
                  <a:pt x="47" y="28"/>
                </a:moveTo>
                <a:cubicBezTo>
                  <a:pt x="44" y="26"/>
                  <a:pt x="44" y="26"/>
                  <a:pt x="44" y="26"/>
                </a:cubicBezTo>
                <a:cubicBezTo>
                  <a:pt x="44" y="25"/>
                  <a:pt x="44" y="24"/>
                  <a:pt x="44" y="24"/>
                </a:cubicBezTo>
                <a:cubicBezTo>
                  <a:pt x="44" y="23"/>
                  <a:pt x="44" y="22"/>
                  <a:pt x="44" y="22"/>
                </a:cubicBezTo>
                <a:cubicBezTo>
                  <a:pt x="47" y="20"/>
                  <a:pt x="47" y="20"/>
                  <a:pt x="47" y="20"/>
                </a:cubicBezTo>
                <a:cubicBezTo>
                  <a:pt x="48" y="19"/>
                  <a:pt x="48" y="18"/>
                  <a:pt x="48" y="17"/>
                </a:cubicBezTo>
                <a:cubicBezTo>
                  <a:pt x="42" y="7"/>
                  <a:pt x="42" y="7"/>
                  <a:pt x="42" y="7"/>
                </a:cubicBezTo>
                <a:cubicBezTo>
                  <a:pt x="42" y="6"/>
                  <a:pt x="41" y="6"/>
                  <a:pt x="41" y="6"/>
                </a:cubicBezTo>
                <a:cubicBezTo>
                  <a:pt x="40" y="5"/>
                  <a:pt x="40" y="6"/>
                  <a:pt x="39" y="6"/>
                </a:cubicBezTo>
                <a:cubicBezTo>
                  <a:pt x="36" y="8"/>
                  <a:pt x="36" y="8"/>
                  <a:pt x="36" y="8"/>
                </a:cubicBezTo>
                <a:cubicBezTo>
                  <a:pt x="35" y="7"/>
                  <a:pt x="33" y="6"/>
                  <a:pt x="32" y="5"/>
                </a:cubicBezTo>
                <a:cubicBezTo>
                  <a:pt x="32" y="2"/>
                  <a:pt x="32" y="2"/>
                  <a:pt x="32" y="2"/>
                </a:cubicBezTo>
                <a:cubicBezTo>
                  <a:pt x="32" y="1"/>
                  <a:pt x="31" y="0"/>
                  <a:pt x="30" y="0"/>
                </a:cubicBezTo>
                <a:cubicBezTo>
                  <a:pt x="18" y="0"/>
                  <a:pt x="18" y="0"/>
                  <a:pt x="18" y="0"/>
                </a:cubicBezTo>
                <a:cubicBezTo>
                  <a:pt x="17" y="0"/>
                  <a:pt x="16" y="1"/>
                  <a:pt x="16" y="2"/>
                </a:cubicBezTo>
                <a:cubicBezTo>
                  <a:pt x="16" y="5"/>
                  <a:pt x="16" y="5"/>
                  <a:pt x="16" y="5"/>
                </a:cubicBezTo>
                <a:cubicBezTo>
                  <a:pt x="15" y="6"/>
                  <a:pt x="14" y="7"/>
                  <a:pt x="12" y="8"/>
                </a:cubicBezTo>
                <a:cubicBezTo>
                  <a:pt x="9" y="6"/>
                  <a:pt x="9" y="6"/>
                  <a:pt x="9" y="6"/>
                </a:cubicBezTo>
                <a:cubicBezTo>
                  <a:pt x="8" y="5"/>
                  <a:pt x="7" y="6"/>
                  <a:pt x="6" y="7"/>
                </a:cubicBezTo>
                <a:cubicBezTo>
                  <a:pt x="0" y="17"/>
                  <a:pt x="0" y="17"/>
                  <a:pt x="0" y="17"/>
                </a:cubicBezTo>
                <a:cubicBezTo>
                  <a:pt x="0" y="18"/>
                  <a:pt x="0" y="19"/>
                  <a:pt x="1" y="20"/>
                </a:cubicBezTo>
                <a:cubicBezTo>
                  <a:pt x="4" y="22"/>
                  <a:pt x="4" y="22"/>
                  <a:pt x="4" y="22"/>
                </a:cubicBezTo>
                <a:cubicBezTo>
                  <a:pt x="4" y="22"/>
                  <a:pt x="4" y="23"/>
                  <a:pt x="4" y="24"/>
                </a:cubicBezTo>
                <a:cubicBezTo>
                  <a:pt x="4" y="24"/>
                  <a:pt x="4" y="25"/>
                  <a:pt x="4" y="26"/>
                </a:cubicBezTo>
                <a:cubicBezTo>
                  <a:pt x="1" y="28"/>
                  <a:pt x="1" y="28"/>
                  <a:pt x="1" y="28"/>
                </a:cubicBezTo>
                <a:cubicBezTo>
                  <a:pt x="1" y="28"/>
                  <a:pt x="0" y="29"/>
                  <a:pt x="0" y="29"/>
                </a:cubicBezTo>
                <a:cubicBezTo>
                  <a:pt x="0" y="30"/>
                  <a:pt x="0" y="30"/>
                  <a:pt x="0" y="31"/>
                </a:cubicBezTo>
                <a:cubicBezTo>
                  <a:pt x="6" y="41"/>
                  <a:pt x="6" y="41"/>
                  <a:pt x="6" y="41"/>
                </a:cubicBezTo>
                <a:cubicBezTo>
                  <a:pt x="7" y="42"/>
                  <a:pt x="8" y="42"/>
                  <a:pt x="9" y="42"/>
                </a:cubicBezTo>
                <a:cubicBezTo>
                  <a:pt x="12" y="40"/>
                  <a:pt x="12" y="40"/>
                  <a:pt x="12" y="40"/>
                </a:cubicBezTo>
                <a:cubicBezTo>
                  <a:pt x="14" y="41"/>
                  <a:pt x="15" y="42"/>
                  <a:pt x="16" y="42"/>
                </a:cubicBezTo>
                <a:cubicBezTo>
                  <a:pt x="16" y="46"/>
                  <a:pt x="16" y="46"/>
                  <a:pt x="16" y="46"/>
                </a:cubicBezTo>
                <a:cubicBezTo>
                  <a:pt x="16" y="47"/>
                  <a:pt x="17" y="48"/>
                  <a:pt x="18" y="48"/>
                </a:cubicBezTo>
                <a:cubicBezTo>
                  <a:pt x="30" y="48"/>
                  <a:pt x="30" y="48"/>
                  <a:pt x="30" y="48"/>
                </a:cubicBezTo>
                <a:cubicBezTo>
                  <a:pt x="31" y="48"/>
                  <a:pt x="32" y="47"/>
                  <a:pt x="32" y="46"/>
                </a:cubicBezTo>
                <a:cubicBezTo>
                  <a:pt x="32" y="42"/>
                  <a:pt x="32" y="42"/>
                  <a:pt x="32" y="42"/>
                </a:cubicBezTo>
                <a:cubicBezTo>
                  <a:pt x="33" y="41"/>
                  <a:pt x="35" y="41"/>
                  <a:pt x="36" y="40"/>
                </a:cubicBezTo>
                <a:cubicBezTo>
                  <a:pt x="39" y="42"/>
                  <a:pt x="39" y="42"/>
                  <a:pt x="39" y="42"/>
                </a:cubicBezTo>
                <a:cubicBezTo>
                  <a:pt x="40" y="42"/>
                  <a:pt x="40" y="42"/>
                  <a:pt x="41" y="42"/>
                </a:cubicBezTo>
                <a:cubicBezTo>
                  <a:pt x="41" y="42"/>
                  <a:pt x="42" y="41"/>
                  <a:pt x="42" y="41"/>
                </a:cubicBezTo>
                <a:cubicBezTo>
                  <a:pt x="48" y="31"/>
                  <a:pt x="48" y="31"/>
                  <a:pt x="48" y="31"/>
                </a:cubicBezTo>
                <a:cubicBezTo>
                  <a:pt x="48" y="30"/>
                  <a:pt x="48" y="28"/>
                  <a:pt x="47" y="28"/>
                </a:cubicBezTo>
                <a:close/>
                <a:moveTo>
                  <a:pt x="24" y="32"/>
                </a:moveTo>
                <a:cubicBezTo>
                  <a:pt x="20" y="32"/>
                  <a:pt x="16" y="28"/>
                  <a:pt x="16" y="24"/>
                </a:cubicBezTo>
                <a:cubicBezTo>
                  <a:pt x="16" y="19"/>
                  <a:pt x="20" y="16"/>
                  <a:pt x="24" y="16"/>
                </a:cubicBezTo>
                <a:cubicBezTo>
                  <a:pt x="28" y="16"/>
                  <a:pt x="32" y="19"/>
                  <a:pt x="32" y="24"/>
                </a:cubicBezTo>
                <a:cubicBezTo>
                  <a:pt x="32" y="28"/>
                  <a:pt x="28" y="32"/>
                  <a:pt x="24" y="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50" name="Oval 149">
            <a:extLst>
              <a:ext uri="{FF2B5EF4-FFF2-40B4-BE49-F238E27FC236}">
                <a16:creationId xmlns:a16="http://schemas.microsoft.com/office/drawing/2014/main" id="{87FB5EDB-E0B4-4172-9C1F-75EB4A1C8473}"/>
              </a:ext>
            </a:extLst>
          </p:cNvPr>
          <p:cNvSpPr>
            <a:spLocks noChangeArrowheads="1"/>
          </p:cNvSpPr>
          <p:nvPr/>
        </p:nvSpPr>
        <p:spPr bwMode="auto">
          <a:xfrm>
            <a:off x="15831174" y="588149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3" name="Oval 162">
            <a:extLst>
              <a:ext uri="{FF2B5EF4-FFF2-40B4-BE49-F238E27FC236}">
                <a16:creationId xmlns:a16="http://schemas.microsoft.com/office/drawing/2014/main" id="{87599B44-765B-4FB4-A888-4CC637159D42}"/>
              </a:ext>
            </a:extLst>
          </p:cNvPr>
          <p:cNvSpPr>
            <a:spLocks noChangeArrowheads="1"/>
          </p:cNvSpPr>
          <p:nvPr/>
        </p:nvSpPr>
        <p:spPr bwMode="auto">
          <a:xfrm>
            <a:off x="15881048" y="588149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4" name="Oval 163">
            <a:extLst>
              <a:ext uri="{FF2B5EF4-FFF2-40B4-BE49-F238E27FC236}">
                <a16:creationId xmlns:a16="http://schemas.microsoft.com/office/drawing/2014/main" id="{2286D93C-D0D7-416B-B7AF-CD9EEECC53A2}"/>
              </a:ext>
            </a:extLst>
          </p:cNvPr>
          <p:cNvSpPr>
            <a:spLocks noChangeArrowheads="1"/>
          </p:cNvSpPr>
          <p:nvPr/>
        </p:nvSpPr>
        <p:spPr bwMode="auto">
          <a:xfrm>
            <a:off x="15831174" y="605474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5" name="Oval 164">
            <a:extLst>
              <a:ext uri="{FF2B5EF4-FFF2-40B4-BE49-F238E27FC236}">
                <a16:creationId xmlns:a16="http://schemas.microsoft.com/office/drawing/2014/main" id="{5BB14E40-1DA0-4F21-AFBD-7E77C37F2464}"/>
              </a:ext>
            </a:extLst>
          </p:cNvPr>
          <p:cNvSpPr>
            <a:spLocks noChangeArrowheads="1"/>
          </p:cNvSpPr>
          <p:nvPr/>
        </p:nvSpPr>
        <p:spPr bwMode="auto">
          <a:xfrm>
            <a:off x="15881048" y="605474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9" name="Freeform 119">
            <a:extLst>
              <a:ext uri="{FF2B5EF4-FFF2-40B4-BE49-F238E27FC236}">
                <a16:creationId xmlns:a16="http://schemas.microsoft.com/office/drawing/2014/main" id="{E0F66E01-8972-40F8-ADF9-AED54A7ED152}"/>
              </a:ext>
            </a:extLst>
          </p:cNvPr>
          <p:cNvSpPr>
            <a:spLocks noEditPoints="1"/>
          </p:cNvSpPr>
          <p:nvPr/>
        </p:nvSpPr>
        <p:spPr bwMode="auto">
          <a:xfrm>
            <a:off x="8579090" y="5830309"/>
            <a:ext cx="73502" cy="123378"/>
          </a:xfrm>
          <a:custGeom>
            <a:avLst/>
            <a:gdLst>
              <a:gd name="T0" fmla="*/ 6 w 12"/>
              <a:gd name="T1" fmla="*/ 7 h 20"/>
              <a:gd name="T2" fmla="*/ 4 w 12"/>
              <a:gd name="T3" fmla="*/ 7 h 20"/>
              <a:gd name="T4" fmla="*/ 8 w 12"/>
              <a:gd name="T5" fmla="*/ 4 h 20"/>
              <a:gd name="T6" fmla="*/ 10 w 12"/>
              <a:gd name="T7" fmla="*/ 2 h 20"/>
              <a:gd name="T8" fmla="*/ 8 w 12"/>
              <a:gd name="T9" fmla="*/ 0 h 20"/>
              <a:gd name="T10" fmla="*/ 0 w 12"/>
              <a:gd name="T11" fmla="*/ 9 h 20"/>
              <a:gd name="T12" fmla="*/ 0 w 12"/>
              <a:gd name="T13" fmla="*/ 13 h 20"/>
              <a:gd name="T14" fmla="*/ 6 w 12"/>
              <a:gd name="T15" fmla="*/ 20 h 20"/>
              <a:gd name="T16" fmla="*/ 12 w 12"/>
              <a:gd name="T17" fmla="*/ 13 h 20"/>
              <a:gd name="T18" fmla="*/ 6 w 12"/>
              <a:gd name="T19" fmla="*/ 7 h 20"/>
              <a:gd name="T20" fmla="*/ 6 w 12"/>
              <a:gd name="T21" fmla="*/ 16 h 20"/>
              <a:gd name="T22" fmla="*/ 4 w 12"/>
              <a:gd name="T23" fmla="*/ 13 h 20"/>
              <a:gd name="T24" fmla="*/ 6 w 12"/>
              <a:gd name="T25" fmla="*/ 11 h 20"/>
              <a:gd name="T26" fmla="*/ 8 w 12"/>
              <a:gd name="T27" fmla="*/ 13 h 20"/>
              <a:gd name="T28" fmla="*/ 6 w 12"/>
              <a:gd name="T2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20">
                <a:moveTo>
                  <a:pt x="6" y="7"/>
                </a:moveTo>
                <a:cubicBezTo>
                  <a:pt x="5" y="7"/>
                  <a:pt x="5" y="7"/>
                  <a:pt x="4" y="7"/>
                </a:cubicBezTo>
                <a:cubicBezTo>
                  <a:pt x="5" y="5"/>
                  <a:pt x="6" y="4"/>
                  <a:pt x="8" y="4"/>
                </a:cubicBezTo>
                <a:cubicBezTo>
                  <a:pt x="9" y="4"/>
                  <a:pt x="10" y="3"/>
                  <a:pt x="10" y="2"/>
                </a:cubicBezTo>
                <a:cubicBezTo>
                  <a:pt x="10" y="1"/>
                  <a:pt x="9" y="0"/>
                  <a:pt x="8" y="0"/>
                </a:cubicBezTo>
                <a:cubicBezTo>
                  <a:pt x="2" y="0"/>
                  <a:pt x="0" y="5"/>
                  <a:pt x="0" y="9"/>
                </a:cubicBezTo>
                <a:cubicBezTo>
                  <a:pt x="0" y="13"/>
                  <a:pt x="0" y="13"/>
                  <a:pt x="0" y="13"/>
                </a:cubicBezTo>
                <a:cubicBezTo>
                  <a:pt x="0" y="17"/>
                  <a:pt x="2" y="20"/>
                  <a:pt x="6" y="20"/>
                </a:cubicBezTo>
                <a:cubicBezTo>
                  <a:pt x="10" y="20"/>
                  <a:pt x="12" y="17"/>
                  <a:pt x="12" y="13"/>
                </a:cubicBezTo>
                <a:cubicBezTo>
                  <a:pt x="12" y="9"/>
                  <a:pt x="10" y="7"/>
                  <a:pt x="6" y="7"/>
                </a:cubicBezTo>
                <a:close/>
                <a:moveTo>
                  <a:pt x="6" y="16"/>
                </a:moveTo>
                <a:cubicBezTo>
                  <a:pt x="5" y="16"/>
                  <a:pt x="4" y="16"/>
                  <a:pt x="4" y="13"/>
                </a:cubicBezTo>
                <a:cubicBezTo>
                  <a:pt x="4" y="11"/>
                  <a:pt x="5" y="11"/>
                  <a:pt x="6" y="11"/>
                </a:cubicBezTo>
                <a:cubicBezTo>
                  <a:pt x="7" y="11"/>
                  <a:pt x="8" y="11"/>
                  <a:pt x="8" y="13"/>
                </a:cubicBezTo>
                <a:cubicBezTo>
                  <a:pt x="8" y="16"/>
                  <a:pt x="7" y="16"/>
                  <a:pt x="6" y="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70" name="Freeform 120">
            <a:extLst>
              <a:ext uri="{FF2B5EF4-FFF2-40B4-BE49-F238E27FC236}">
                <a16:creationId xmlns:a16="http://schemas.microsoft.com/office/drawing/2014/main" id="{13D8D893-043D-4B7A-A515-3293CE543537}"/>
              </a:ext>
            </a:extLst>
          </p:cNvPr>
          <p:cNvSpPr>
            <a:spLocks noEditPoints="1"/>
          </p:cNvSpPr>
          <p:nvPr/>
        </p:nvSpPr>
        <p:spPr bwMode="auto">
          <a:xfrm>
            <a:off x="8665714" y="5830309"/>
            <a:ext cx="73502" cy="123378"/>
          </a:xfrm>
          <a:custGeom>
            <a:avLst/>
            <a:gdLst>
              <a:gd name="T0" fmla="*/ 11 w 12"/>
              <a:gd name="T1" fmla="*/ 10 h 20"/>
              <a:gd name="T2" fmla="*/ 11 w 12"/>
              <a:gd name="T3" fmla="*/ 2 h 20"/>
              <a:gd name="T4" fmla="*/ 9 w 12"/>
              <a:gd name="T5" fmla="*/ 0 h 20"/>
              <a:gd name="T6" fmla="*/ 7 w 12"/>
              <a:gd name="T7" fmla="*/ 1 h 20"/>
              <a:gd name="T8" fmla="*/ 0 w 12"/>
              <a:gd name="T9" fmla="*/ 11 h 20"/>
              <a:gd name="T10" fmla="*/ 0 w 12"/>
              <a:gd name="T11" fmla="*/ 13 h 20"/>
              <a:gd name="T12" fmla="*/ 2 w 12"/>
              <a:gd name="T13" fmla="*/ 14 h 20"/>
              <a:gd name="T14" fmla="*/ 7 w 12"/>
              <a:gd name="T15" fmla="*/ 14 h 20"/>
              <a:gd name="T16" fmla="*/ 7 w 12"/>
              <a:gd name="T17" fmla="*/ 18 h 20"/>
              <a:gd name="T18" fmla="*/ 9 w 12"/>
              <a:gd name="T19" fmla="*/ 20 h 20"/>
              <a:gd name="T20" fmla="*/ 11 w 12"/>
              <a:gd name="T21" fmla="*/ 18 h 20"/>
              <a:gd name="T22" fmla="*/ 11 w 12"/>
              <a:gd name="T23" fmla="*/ 14 h 20"/>
              <a:gd name="T24" fmla="*/ 12 w 12"/>
              <a:gd name="T25" fmla="*/ 12 h 20"/>
              <a:gd name="T26" fmla="*/ 11 w 12"/>
              <a:gd name="T27" fmla="*/ 10 h 20"/>
              <a:gd name="T28" fmla="*/ 7 w 12"/>
              <a:gd name="T29" fmla="*/ 10 h 20"/>
              <a:gd name="T30" fmla="*/ 4 w 12"/>
              <a:gd name="T31" fmla="*/ 10 h 20"/>
              <a:gd name="T32" fmla="*/ 7 w 12"/>
              <a:gd name="T33" fmla="*/ 6 h 20"/>
              <a:gd name="T34" fmla="*/ 7 w 12"/>
              <a:gd name="T35"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0">
                <a:moveTo>
                  <a:pt x="11" y="10"/>
                </a:moveTo>
                <a:cubicBezTo>
                  <a:pt x="11" y="2"/>
                  <a:pt x="11" y="2"/>
                  <a:pt x="11" y="2"/>
                </a:cubicBezTo>
                <a:cubicBezTo>
                  <a:pt x="11" y="1"/>
                  <a:pt x="10" y="1"/>
                  <a:pt x="9" y="0"/>
                </a:cubicBezTo>
                <a:cubicBezTo>
                  <a:pt x="9" y="0"/>
                  <a:pt x="8" y="0"/>
                  <a:pt x="7" y="1"/>
                </a:cubicBezTo>
                <a:cubicBezTo>
                  <a:pt x="0" y="11"/>
                  <a:pt x="0" y="11"/>
                  <a:pt x="0" y="11"/>
                </a:cubicBezTo>
                <a:cubicBezTo>
                  <a:pt x="0" y="12"/>
                  <a:pt x="0" y="13"/>
                  <a:pt x="0" y="13"/>
                </a:cubicBezTo>
                <a:cubicBezTo>
                  <a:pt x="0" y="14"/>
                  <a:pt x="1" y="14"/>
                  <a:pt x="2" y="14"/>
                </a:cubicBezTo>
                <a:cubicBezTo>
                  <a:pt x="7" y="14"/>
                  <a:pt x="7" y="14"/>
                  <a:pt x="7" y="14"/>
                </a:cubicBezTo>
                <a:cubicBezTo>
                  <a:pt x="7" y="18"/>
                  <a:pt x="7" y="18"/>
                  <a:pt x="7" y="18"/>
                </a:cubicBezTo>
                <a:cubicBezTo>
                  <a:pt x="7" y="19"/>
                  <a:pt x="8" y="20"/>
                  <a:pt x="9" y="20"/>
                </a:cubicBezTo>
                <a:cubicBezTo>
                  <a:pt x="10" y="20"/>
                  <a:pt x="11" y="19"/>
                  <a:pt x="11" y="18"/>
                </a:cubicBezTo>
                <a:cubicBezTo>
                  <a:pt x="11" y="14"/>
                  <a:pt x="11" y="14"/>
                  <a:pt x="11" y="14"/>
                </a:cubicBezTo>
                <a:cubicBezTo>
                  <a:pt x="11" y="14"/>
                  <a:pt x="12" y="13"/>
                  <a:pt x="12" y="12"/>
                </a:cubicBezTo>
                <a:cubicBezTo>
                  <a:pt x="12" y="11"/>
                  <a:pt x="11" y="11"/>
                  <a:pt x="11" y="10"/>
                </a:cubicBezTo>
                <a:close/>
                <a:moveTo>
                  <a:pt x="7" y="10"/>
                </a:moveTo>
                <a:cubicBezTo>
                  <a:pt x="4" y="10"/>
                  <a:pt x="4" y="10"/>
                  <a:pt x="4" y="10"/>
                </a:cubicBezTo>
                <a:cubicBezTo>
                  <a:pt x="7" y="6"/>
                  <a:pt x="7" y="6"/>
                  <a:pt x="7" y="6"/>
                </a:cubicBezTo>
                <a:lnTo>
                  <a:pt x="7" y="10"/>
                </a:lnTo>
                <a:close/>
              </a:path>
            </a:pathLst>
          </a:cu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2" name="TextBox 1">
            <a:extLst>
              <a:ext uri="{FF2B5EF4-FFF2-40B4-BE49-F238E27FC236}">
                <a16:creationId xmlns:a16="http://schemas.microsoft.com/office/drawing/2014/main" id="{A82892B6-4959-E370-E8FB-8201352B0058}"/>
              </a:ext>
            </a:extLst>
          </p:cNvPr>
          <p:cNvSpPr txBox="1"/>
          <p:nvPr/>
        </p:nvSpPr>
        <p:spPr>
          <a:xfrm>
            <a:off x="1627" y="5996226"/>
            <a:ext cx="24383960" cy="1723549"/>
          </a:xfrm>
          <a:prstGeom prst="rect">
            <a:avLst/>
          </a:prstGeom>
          <a:noFill/>
        </p:spPr>
        <p:txBody>
          <a:bodyPr wrap="square" rtlCol="0">
            <a:spAutoFit/>
          </a:bodyPr>
          <a:lstStyle/>
          <a:p>
            <a:pPr algn="ctr"/>
            <a:r>
              <a:rPr lang="en-US" altLang="x-none" sz="6600" b="1" dirty="0">
                <a:latin typeface="Century Gothic" panose="020B0502020202020204" pitchFamily="34" charset="0"/>
                <a:ea typeface="Open Sans" panose="020B0606030504020204" pitchFamily="34" charset="0"/>
                <a:cs typeface="Open Sans" panose="020B0606030504020204" pitchFamily="34" charset="0"/>
                <a:sym typeface="Poppins Medium" charset="0"/>
              </a:rPr>
              <a:t>Proof of Reserves    </a:t>
            </a:r>
            <a:endParaRPr lang="x-none" altLang="x-none" sz="6600" b="1" dirty="0">
              <a:latin typeface="Century Gothic" panose="020B0502020202020204" pitchFamily="34" charset="0"/>
              <a:ea typeface="Open Sans" panose="020B0606030504020204" pitchFamily="34" charset="0"/>
              <a:cs typeface="Open Sans" panose="020B0606030504020204" pitchFamily="34" charset="0"/>
              <a:sym typeface="Poppins Medium" charset="0"/>
            </a:endParaRPr>
          </a:p>
          <a:p>
            <a:pPr algn="ctr"/>
            <a:endParaRPr lang="en-US" sz="4000" dirty="0"/>
          </a:p>
        </p:txBody>
      </p:sp>
      <p:pic>
        <p:nvPicPr>
          <p:cNvPr id="3" name="Picture 2">
            <a:extLst>
              <a:ext uri="{FF2B5EF4-FFF2-40B4-BE49-F238E27FC236}">
                <a16:creationId xmlns:a16="http://schemas.microsoft.com/office/drawing/2014/main" id="{EB279FEF-31E0-2FCB-2512-0BA638B3A721}"/>
              </a:ext>
            </a:extLst>
          </p:cNvPr>
          <p:cNvPicPr>
            <a:picLocks noChangeAspect="1"/>
          </p:cNvPicPr>
          <p:nvPr/>
        </p:nvPicPr>
        <p:blipFill>
          <a:blip r:embed="rId2"/>
          <a:stretch>
            <a:fillRect/>
          </a:stretch>
        </p:blipFill>
        <p:spPr>
          <a:xfrm>
            <a:off x="288920" y="239165"/>
            <a:ext cx="1105871" cy="893896"/>
          </a:xfrm>
          <a:prstGeom prst="rect">
            <a:avLst/>
          </a:prstGeom>
        </p:spPr>
      </p:pic>
      <p:sp>
        <p:nvSpPr>
          <p:cNvPr id="4" name="Rectangle 3">
            <a:extLst>
              <a:ext uri="{FF2B5EF4-FFF2-40B4-BE49-F238E27FC236}">
                <a16:creationId xmlns:a16="http://schemas.microsoft.com/office/drawing/2014/main" id="{E945971E-4350-06AC-2ED1-312DF45ED534}"/>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5" name="Date Placeholder 1">
            <a:extLst>
              <a:ext uri="{FF2B5EF4-FFF2-40B4-BE49-F238E27FC236}">
                <a16:creationId xmlns:a16="http://schemas.microsoft.com/office/drawing/2014/main" id="{FDDB1B7F-F730-D173-678A-CFA4F8A862FC}"/>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6" name="Slide Number Placeholder 2">
            <a:extLst>
              <a:ext uri="{FF2B5EF4-FFF2-40B4-BE49-F238E27FC236}">
                <a16:creationId xmlns:a16="http://schemas.microsoft.com/office/drawing/2014/main" id="{97CEC814-1B8C-9F98-D931-510CBA75C5CB}"/>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11</a:t>
            </a:fld>
            <a:endParaRPr lang="en-US" sz="2000" dirty="0">
              <a:solidFill>
                <a:schemeClr val="tx1">
                  <a:lumMod val="50000"/>
                  <a:lumOff val="50000"/>
                </a:schemeClr>
              </a:solidFill>
            </a:endParaRPr>
          </a:p>
        </p:txBody>
      </p:sp>
    </p:spTree>
    <p:extLst>
      <p:ext uri="{BB962C8B-B14F-4D97-AF65-F5344CB8AC3E}">
        <p14:creationId xmlns:p14="http://schemas.microsoft.com/office/powerpoint/2010/main" val="2482251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E17AC2-AD9B-6E53-673B-2929B5904744}"/>
              </a:ext>
            </a:extLst>
          </p:cNvPr>
          <p:cNvSpPr txBox="1"/>
          <p:nvPr/>
        </p:nvSpPr>
        <p:spPr>
          <a:xfrm>
            <a:off x="2101297" y="2275020"/>
            <a:ext cx="19878261" cy="1200329"/>
          </a:xfrm>
          <a:prstGeom prst="rect">
            <a:avLst/>
          </a:prstGeom>
          <a:noFill/>
        </p:spPr>
        <p:txBody>
          <a:bodyPr wrap="square" rtlCol="0">
            <a:spAutoFit/>
          </a:bodyPr>
          <a:lstStyle/>
          <a:p>
            <a:pPr algn="just"/>
            <a:r>
              <a:rPr lang="en-IN" sz="2400" dirty="0">
                <a:latin typeface="Century Gothic"/>
              </a:rPr>
              <a:t>Proof of reserves is supposed to instill some added trust, but they aren’t complete audits and don’t necessarily provide a full picture of a company’s financials, such as total liabilities (deposits) owed back to clients and other types of debt. Nor do they assess the quality of a crypto exchange’s controls.</a:t>
            </a:r>
          </a:p>
        </p:txBody>
      </p:sp>
      <p:sp>
        <p:nvSpPr>
          <p:cNvPr id="3" name="Textfeld 30">
            <a:extLst>
              <a:ext uri="{FF2B5EF4-FFF2-40B4-BE49-F238E27FC236}">
                <a16:creationId xmlns:a16="http://schemas.microsoft.com/office/drawing/2014/main" id="{EC19B9C2-2E14-FDB4-16BB-5A8678251DD1}"/>
              </a:ext>
            </a:extLst>
          </p:cNvPr>
          <p:cNvSpPr txBox="1"/>
          <p:nvPr/>
        </p:nvSpPr>
        <p:spPr>
          <a:xfrm>
            <a:off x="2101297" y="501734"/>
            <a:ext cx="20182233" cy="1015663"/>
          </a:xfrm>
          <a:prstGeom prst="rect">
            <a:avLst/>
          </a:prstGeom>
          <a:noFill/>
        </p:spPr>
        <p:txBody>
          <a:bodyPr wrap="square" rtlCol="0">
            <a:spAutoFit/>
          </a:bodyPr>
          <a:lstStyle/>
          <a:p>
            <a:pPr algn="ctr"/>
            <a:r>
              <a:rPr lang="de-DE" sz="6000" dirty="0">
                <a:latin typeface="Century Gothic"/>
                <a:cs typeface="Century Gothic"/>
              </a:rPr>
              <a:t>Proof-of-Reserves   </a:t>
            </a:r>
          </a:p>
        </p:txBody>
      </p:sp>
      <p:pic>
        <p:nvPicPr>
          <p:cNvPr id="4" name="Picture 3">
            <a:extLst>
              <a:ext uri="{FF2B5EF4-FFF2-40B4-BE49-F238E27FC236}">
                <a16:creationId xmlns:a16="http://schemas.microsoft.com/office/drawing/2014/main" id="{67FC1692-A1A5-8E19-60FE-44FE46862698}"/>
              </a:ext>
            </a:extLst>
          </p:cNvPr>
          <p:cNvPicPr>
            <a:picLocks noChangeAspect="1"/>
          </p:cNvPicPr>
          <p:nvPr/>
        </p:nvPicPr>
        <p:blipFill>
          <a:blip r:embed="rId2"/>
          <a:stretch>
            <a:fillRect/>
          </a:stretch>
        </p:blipFill>
        <p:spPr>
          <a:xfrm>
            <a:off x="288920" y="239165"/>
            <a:ext cx="1105871" cy="893896"/>
          </a:xfrm>
          <a:prstGeom prst="rect">
            <a:avLst/>
          </a:prstGeom>
        </p:spPr>
      </p:pic>
      <p:sp>
        <p:nvSpPr>
          <p:cNvPr id="5" name="Date Placeholder 1">
            <a:extLst>
              <a:ext uri="{FF2B5EF4-FFF2-40B4-BE49-F238E27FC236}">
                <a16:creationId xmlns:a16="http://schemas.microsoft.com/office/drawing/2014/main" id="{2DFFC1A4-8C95-70CF-C76A-DF6C79D5C8A6}"/>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id="{617213B2-5C58-DF9B-E370-EC017368819C}"/>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7" name="Slide Number Placeholder 2">
            <a:extLst>
              <a:ext uri="{FF2B5EF4-FFF2-40B4-BE49-F238E27FC236}">
                <a16:creationId xmlns:a16="http://schemas.microsoft.com/office/drawing/2014/main" id="{E5643C11-11B4-B11A-D81C-B38121A3D307}"/>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12</a:t>
            </a:fld>
            <a:endParaRPr lang="en-US" sz="2000" dirty="0">
              <a:solidFill>
                <a:schemeClr val="tx1">
                  <a:lumMod val="50000"/>
                  <a:lumOff val="50000"/>
                </a:schemeClr>
              </a:solidFill>
            </a:endParaRPr>
          </a:p>
        </p:txBody>
      </p:sp>
    </p:spTree>
    <p:extLst>
      <p:ext uri="{BB962C8B-B14F-4D97-AF65-F5344CB8AC3E}">
        <p14:creationId xmlns:p14="http://schemas.microsoft.com/office/powerpoint/2010/main" val="857618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2925F1-800C-6C65-628C-F943E5A3CA45}"/>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41078A3-68CA-06F3-C6FC-1869C3B7F67E}"/>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4" name="Slide Number Placeholder 2">
            <a:extLst>
              <a:ext uri="{FF2B5EF4-FFF2-40B4-BE49-F238E27FC236}">
                <a16:creationId xmlns:a16="http://schemas.microsoft.com/office/drawing/2014/main" id="{0CFCDC65-33E6-787C-F000-B0CA50E62B3D}"/>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13</a:t>
            </a:fld>
            <a:endParaRPr lang="en-US" sz="2000" dirty="0">
              <a:solidFill>
                <a:schemeClr val="tx1">
                  <a:lumMod val="50000"/>
                  <a:lumOff val="50000"/>
                </a:schemeClr>
              </a:solidFill>
            </a:endParaRPr>
          </a:p>
        </p:txBody>
      </p:sp>
      <p:sp>
        <p:nvSpPr>
          <p:cNvPr id="5" name="Textfeld 30">
            <a:extLst>
              <a:ext uri="{FF2B5EF4-FFF2-40B4-BE49-F238E27FC236}">
                <a16:creationId xmlns:a16="http://schemas.microsoft.com/office/drawing/2014/main" id="{58D9C9ED-AE4C-BF33-1CF4-924BDEB2CC71}"/>
              </a:ext>
            </a:extLst>
          </p:cNvPr>
          <p:cNvSpPr txBox="1"/>
          <p:nvPr/>
        </p:nvSpPr>
        <p:spPr>
          <a:xfrm>
            <a:off x="2111275" y="501734"/>
            <a:ext cx="20271648" cy="1015663"/>
          </a:xfrm>
          <a:prstGeom prst="rect">
            <a:avLst/>
          </a:prstGeom>
          <a:noFill/>
        </p:spPr>
        <p:txBody>
          <a:bodyPr wrap="square" rtlCol="0">
            <a:spAutoFit/>
          </a:bodyPr>
          <a:lstStyle/>
          <a:p>
            <a:pPr algn="ctr"/>
            <a:r>
              <a:rPr lang="de-DE" sz="6000" dirty="0">
                <a:latin typeface="Century Gothic"/>
                <a:cs typeface="Century Gothic"/>
              </a:rPr>
              <a:t>Audit Reports on Proof of Reserves  </a:t>
            </a:r>
          </a:p>
        </p:txBody>
      </p:sp>
      <p:sp>
        <p:nvSpPr>
          <p:cNvPr id="6" name="TextBox 88">
            <a:extLst>
              <a:ext uri="{FF2B5EF4-FFF2-40B4-BE49-F238E27FC236}">
                <a16:creationId xmlns:a16="http://schemas.microsoft.com/office/drawing/2014/main" id="{A5794532-5B8A-0EA9-909B-57FBF40E003E}"/>
              </a:ext>
            </a:extLst>
          </p:cNvPr>
          <p:cNvSpPr txBox="1"/>
          <p:nvPr/>
        </p:nvSpPr>
        <p:spPr>
          <a:xfrm>
            <a:off x="1518960" y="3165733"/>
            <a:ext cx="21349251" cy="4533292"/>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97280" marR="0" lvl="0" indent="-54864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2800" b="1" dirty="0">
                <a:latin typeface="Century Gothic" panose="020B0502020202020204" pitchFamily="34" charset="0"/>
              </a:rPr>
              <a:t>Binance Capital Management Co Ltd. – </a:t>
            </a:r>
            <a:r>
              <a:rPr lang="en-US" sz="2800" dirty="0">
                <a:latin typeface="Century Gothic" panose="020B0502020202020204" pitchFamily="34" charset="0"/>
              </a:rPr>
              <a:t>Agreed Upon Procedures (AUP) Report under ISRS 4400 by Mazaras</a:t>
            </a:r>
          </a:p>
          <a:p>
            <a:pPr marL="1097280" marR="0" lvl="0" indent="-54864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2800" b="1" dirty="0">
                <a:latin typeface="Century Gothic" panose="020B0502020202020204" pitchFamily="34" charset="0"/>
              </a:rPr>
              <a:t>FTX Trading Ltd. – </a:t>
            </a:r>
            <a:r>
              <a:rPr lang="en-US" sz="2800" dirty="0">
                <a:latin typeface="Century Gothic" panose="020B0502020202020204" pitchFamily="34" charset="0"/>
              </a:rPr>
              <a:t>Attestation report not available. Prager Metis LLP &amp; Armanino LLP provided clean audit opinions as on December 31, 2021 and 2020.</a:t>
            </a:r>
            <a:endParaRPr lang="en-US" sz="2800" b="1" dirty="0">
              <a:latin typeface="Century Gothic" panose="020B0502020202020204" pitchFamily="34" charset="0"/>
            </a:endParaRPr>
          </a:p>
          <a:p>
            <a:pPr marL="1097280" indent="-548640">
              <a:lnSpc>
                <a:spcPct val="150000"/>
              </a:lnSpc>
              <a:buFont typeface="Courier New" panose="02070309020205020404" pitchFamily="49" charset="0"/>
              <a:buChar char="o"/>
              <a:defRPr/>
            </a:pPr>
            <a:r>
              <a:rPr kumimoji="0" lang="en-US" sz="2800" b="1" i="0" u="none" strike="noStrike" kern="1200" cap="none" spc="0" normalizeH="0" baseline="0" noProof="0" dirty="0">
                <a:ln>
                  <a:noFill/>
                </a:ln>
                <a:effectLst/>
                <a:uLnTx/>
                <a:uFillTx/>
                <a:latin typeface="Century Gothic" panose="020B0502020202020204" pitchFamily="34" charset="0"/>
              </a:rPr>
              <a:t>CoinDCX – </a:t>
            </a:r>
            <a:r>
              <a:rPr lang="en-US" sz="2800" dirty="0">
                <a:latin typeface="Century Gothic" panose="020B0502020202020204" pitchFamily="34" charset="0"/>
              </a:rPr>
              <a:t>Auditors </a:t>
            </a:r>
            <a:r>
              <a:rPr kumimoji="0" lang="en-US" sz="2800" i="0" u="none" strike="noStrike" kern="1200" cap="none" spc="0" normalizeH="0" baseline="0" noProof="0" dirty="0">
                <a:ln>
                  <a:noFill/>
                </a:ln>
                <a:effectLst/>
                <a:uLnTx/>
                <a:uFillTx/>
                <a:latin typeface="Century Gothic" panose="020B0502020202020204" pitchFamily="34" charset="0"/>
              </a:rPr>
              <a:t>Certificate under Guidance Note issued by ICAI by SGCO &amp; Co. LLP</a:t>
            </a:r>
          </a:p>
          <a:p>
            <a:pPr marL="1097280" indent="-548640">
              <a:lnSpc>
                <a:spcPct val="150000"/>
              </a:lnSpc>
              <a:buFont typeface="Courier New" panose="02070309020205020404" pitchFamily="49" charset="0"/>
              <a:buChar char="o"/>
              <a:defRPr/>
            </a:pPr>
            <a:r>
              <a:rPr lang="en-US" sz="2800" b="1" dirty="0">
                <a:latin typeface="Century Gothic" panose="020B0502020202020204" pitchFamily="34" charset="0"/>
              </a:rPr>
              <a:t>CoinSwitch – </a:t>
            </a:r>
            <a:r>
              <a:rPr lang="en-US" sz="2800" dirty="0">
                <a:latin typeface="Century Gothic" panose="020B0502020202020204" pitchFamily="34" charset="0"/>
              </a:rPr>
              <a:t>Agreed Upon Procedures (AUP) Report under  SRS 4400 by ICAI (Corresponding to ISRS 4400 issued by IAASB) by INMAC Management Services Ltd.</a:t>
            </a:r>
            <a:endParaRPr kumimoji="0" lang="en-US" sz="2800" b="1" i="0" u="none" strike="noStrike" kern="1200" cap="none" spc="0" normalizeH="0" baseline="0" noProof="0" dirty="0">
              <a:ln>
                <a:noFill/>
              </a:ln>
              <a:effectLst/>
              <a:uLnTx/>
              <a:uFillTx/>
              <a:latin typeface="Century Gothic" panose="020B0502020202020204" pitchFamily="34" charset="0"/>
            </a:endParaRPr>
          </a:p>
          <a:p>
            <a:pPr marL="1097280" indent="-548640">
              <a:lnSpc>
                <a:spcPct val="150000"/>
              </a:lnSpc>
              <a:buFont typeface="Courier New" panose="02070309020205020404" pitchFamily="49" charset="0"/>
              <a:buChar char="o"/>
              <a:defRPr/>
            </a:pPr>
            <a:endParaRPr kumimoji="0" lang="en-US" sz="2800" b="1" i="0" u="none" strike="noStrike" kern="1200" cap="none" spc="0" normalizeH="0" baseline="0" noProof="0" dirty="0">
              <a:ln>
                <a:noFill/>
              </a:ln>
              <a:effectLst/>
              <a:uLnTx/>
              <a:uFillTx/>
              <a:latin typeface="Century Gothic" panose="020B0502020202020204" pitchFamily="34" charset="0"/>
            </a:endParaRPr>
          </a:p>
        </p:txBody>
      </p:sp>
      <p:grpSp>
        <p:nvGrpSpPr>
          <p:cNvPr id="8" name="Group 7">
            <a:extLst>
              <a:ext uri="{FF2B5EF4-FFF2-40B4-BE49-F238E27FC236}">
                <a16:creationId xmlns:a16="http://schemas.microsoft.com/office/drawing/2014/main" id="{4EC6EB1A-15D1-7321-BE15-594C5E04BE6C}"/>
              </a:ext>
            </a:extLst>
          </p:cNvPr>
          <p:cNvGrpSpPr/>
          <p:nvPr/>
        </p:nvGrpSpPr>
        <p:grpSpPr>
          <a:xfrm>
            <a:off x="2111274" y="2185048"/>
            <a:ext cx="5585791" cy="915443"/>
            <a:chOff x="9344019" y="3217019"/>
            <a:chExt cx="5626975" cy="915443"/>
          </a:xfrm>
        </p:grpSpPr>
        <p:sp>
          <p:nvSpPr>
            <p:cNvPr id="9" name="AutoShape 1">
              <a:extLst>
                <a:ext uri="{FF2B5EF4-FFF2-40B4-BE49-F238E27FC236}">
                  <a16:creationId xmlns:a16="http://schemas.microsoft.com/office/drawing/2014/main" id="{6DB24746-E10A-B2B6-8BC0-9502C4332087}"/>
                </a:ext>
              </a:extLst>
            </p:cNvPr>
            <p:cNvSpPr>
              <a:spLocks/>
            </p:cNvSpPr>
            <p:nvPr/>
          </p:nvSpPr>
          <p:spPr bwMode="auto">
            <a:xfrm>
              <a:off x="9344019" y="3267990"/>
              <a:ext cx="5626975" cy="864472"/>
            </a:xfrm>
            <a:prstGeom prst="roundRect">
              <a:avLst>
                <a:gd name="adj" fmla="val 47306"/>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10" name="Rectangle 3">
              <a:extLst>
                <a:ext uri="{FF2B5EF4-FFF2-40B4-BE49-F238E27FC236}">
                  <a16:creationId xmlns:a16="http://schemas.microsoft.com/office/drawing/2014/main" id="{E4744A8B-7639-27F9-5D59-5AA1CCEDBA35}"/>
                </a:ext>
              </a:extLst>
            </p:cNvPr>
            <p:cNvSpPr>
              <a:spLocks/>
            </p:cNvSpPr>
            <p:nvPr/>
          </p:nvSpPr>
          <p:spPr bwMode="auto">
            <a:xfrm>
              <a:off x="9522085" y="3217019"/>
              <a:ext cx="5305434" cy="913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3000" b="1" dirty="0">
                  <a:latin typeface="Century Gothic"/>
                  <a:ea typeface="Open Sans"/>
                  <a:cs typeface="Century Gothic"/>
                  <a:sym typeface="Helvetica Neue" charset="0"/>
                </a:rPr>
                <a:t>Crypto Exchange </a:t>
              </a:r>
            </a:p>
          </p:txBody>
        </p:sp>
      </p:grpSp>
      <p:pic>
        <p:nvPicPr>
          <p:cNvPr id="7" name="Picture 6">
            <a:extLst>
              <a:ext uri="{FF2B5EF4-FFF2-40B4-BE49-F238E27FC236}">
                <a16:creationId xmlns:a16="http://schemas.microsoft.com/office/drawing/2014/main" id="{69F80EA4-C3D5-4EA9-AF6A-99DEDFA6108C}"/>
              </a:ext>
            </a:extLst>
          </p:cNvPr>
          <p:cNvPicPr>
            <a:picLocks noChangeAspect="1"/>
          </p:cNvPicPr>
          <p:nvPr/>
        </p:nvPicPr>
        <p:blipFill>
          <a:blip r:embed="rId2"/>
          <a:stretch>
            <a:fillRect/>
          </a:stretch>
        </p:blipFill>
        <p:spPr>
          <a:xfrm>
            <a:off x="288920" y="239165"/>
            <a:ext cx="1105871" cy="893896"/>
          </a:xfrm>
          <a:prstGeom prst="rect">
            <a:avLst/>
          </a:prstGeom>
        </p:spPr>
      </p:pic>
    </p:spTree>
    <p:extLst>
      <p:ext uri="{BB962C8B-B14F-4D97-AF65-F5344CB8AC3E}">
        <p14:creationId xmlns:p14="http://schemas.microsoft.com/office/powerpoint/2010/main" val="1785467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30">
            <a:extLst>
              <a:ext uri="{FF2B5EF4-FFF2-40B4-BE49-F238E27FC236}">
                <a16:creationId xmlns:a16="http://schemas.microsoft.com/office/drawing/2014/main" id="{80E2A960-9206-8365-C1AC-0254CC72F277}"/>
              </a:ext>
            </a:extLst>
          </p:cNvPr>
          <p:cNvSpPr txBox="1"/>
          <p:nvPr/>
        </p:nvSpPr>
        <p:spPr>
          <a:xfrm>
            <a:off x="2107097" y="501734"/>
            <a:ext cx="20275826" cy="1015663"/>
          </a:xfrm>
          <a:prstGeom prst="rect">
            <a:avLst/>
          </a:prstGeom>
          <a:noFill/>
        </p:spPr>
        <p:txBody>
          <a:bodyPr wrap="square" rtlCol="0">
            <a:spAutoFit/>
          </a:bodyPr>
          <a:lstStyle/>
          <a:p>
            <a:pPr algn="ctr"/>
            <a:r>
              <a:rPr lang="de-DE" sz="6000" dirty="0">
                <a:latin typeface="Century Gothic"/>
                <a:cs typeface="Century Gothic"/>
              </a:rPr>
              <a:t>Binance  </a:t>
            </a:r>
          </a:p>
        </p:txBody>
      </p:sp>
      <p:sp>
        <p:nvSpPr>
          <p:cNvPr id="7" name="TextBox 6">
            <a:extLst>
              <a:ext uri="{FF2B5EF4-FFF2-40B4-BE49-F238E27FC236}">
                <a16:creationId xmlns:a16="http://schemas.microsoft.com/office/drawing/2014/main" id="{6247BA4C-05AB-DDCC-A11C-C8C95A39DFC6}"/>
              </a:ext>
            </a:extLst>
          </p:cNvPr>
          <p:cNvSpPr txBox="1"/>
          <p:nvPr/>
        </p:nvSpPr>
        <p:spPr>
          <a:xfrm>
            <a:off x="12682329" y="2567179"/>
            <a:ext cx="10698237" cy="7294305"/>
          </a:xfrm>
          <a:prstGeom prst="rect">
            <a:avLst/>
          </a:prstGeom>
          <a:noFill/>
        </p:spPr>
        <p:txBody>
          <a:bodyPr wrap="square" rtlCol="0">
            <a:spAutoFit/>
          </a:bodyPr>
          <a:lstStyle/>
          <a:p>
            <a:pPr algn="ctr"/>
            <a:r>
              <a:rPr lang="en-US" sz="2800" b="1" dirty="0">
                <a:latin typeface="Century Gothic"/>
                <a:cs typeface="Century Gothic"/>
              </a:rPr>
              <a:t>Facts</a:t>
            </a:r>
          </a:p>
          <a:p>
            <a:endParaRPr lang="en-US" sz="2800" b="1" dirty="0">
              <a:latin typeface="Century Gothic"/>
              <a:cs typeface="Century Gothic"/>
            </a:endParaRPr>
          </a:p>
          <a:p>
            <a:pPr marL="457200" indent="-457200">
              <a:buFont typeface="Arial" panose="020B0604020202020204" pitchFamily="34" charset="0"/>
              <a:buChar char="•"/>
            </a:pPr>
            <a:r>
              <a:rPr lang="en-US" sz="2400" dirty="0">
                <a:latin typeface="Century Gothic"/>
                <a:cs typeface="Century Gothic"/>
              </a:rPr>
              <a:t>Agreed Upon Procedures (AUP)Report under ISRS 4400 issued by IAASB</a:t>
            </a:r>
          </a:p>
          <a:p>
            <a:pPr marL="457200" indent="-457200">
              <a:buFont typeface="Arial" panose="020B0604020202020204" pitchFamily="34" charset="0"/>
              <a:buChar char="•"/>
            </a:pPr>
            <a:r>
              <a:rPr lang="en-US" sz="2400" dirty="0">
                <a:latin typeface="Century Gothic"/>
                <a:cs typeface="Century Gothic"/>
              </a:rPr>
              <a:t>Obtained “Assets Balance Reports” and “Public Key Addresses” from Management and verified the same.</a:t>
            </a:r>
          </a:p>
          <a:p>
            <a:pPr marL="457200" indent="-457200">
              <a:spcBef>
                <a:spcPts val="600"/>
              </a:spcBef>
              <a:buFont typeface="Arial" panose="020B0604020202020204" pitchFamily="34" charset="0"/>
              <a:buChar char="•"/>
            </a:pPr>
            <a:r>
              <a:rPr lang="en-US" sz="2400" dirty="0">
                <a:latin typeface="Century Gothic"/>
                <a:cs typeface="Century Gothic"/>
              </a:rPr>
              <a:t>Verified movement of funds at “Public Key Addresses” using Private Key</a:t>
            </a:r>
          </a:p>
          <a:p>
            <a:pPr marL="457200" indent="-457200">
              <a:spcBef>
                <a:spcPts val="600"/>
              </a:spcBef>
              <a:buFont typeface="Arial" panose="020B0604020202020204" pitchFamily="34" charset="0"/>
              <a:buChar char="•"/>
            </a:pPr>
            <a:r>
              <a:rPr lang="en-US" sz="2400" dirty="0">
                <a:latin typeface="Century Gothic"/>
                <a:cs typeface="Century Gothic"/>
              </a:rPr>
              <a:t>Obtained “Customer Liability Report” from the database </a:t>
            </a:r>
          </a:p>
          <a:p>
            <a:pPr marL="457200" indent="-457200">
              <a:spcBef>
                <a:spcPts val="600"/>
              </a:spcBef>
              <a:buFont typeface="Arial" panose="020B0604020202020204" pitchFamily="34" charset="0"/>
              <a:buChar char="•"/>
            </a:pPr>
            <a:r>
              <a:rPr lang="en-US" sz="2400" dirty="0">
                <a:latin typeface="Century Gothic"/>
                <a:cs typeface="Century Gothic"/>
              </a:rPr>
              <a:t>Checked completeness of data and for any duplicate customer Ids</a:t>
            </a:r>
          </a:p>
          <a:p>
            <a:pPr marL="457200" indent="-457200">
              <a:spcBef>
                <a:spcPts val="600"/>
              </a:spcBef>
              <a:buFont typeface="Arial" panose="020B0604020202020204" pitchFamily="34" charset="0"/>
              <a:buChar char="•"/>
            </a:pPr>
            <a:endParaRPr lang="en-US" sz="2400" dirty="0">
              <a:latin typeface="Century Gothic"/>
              <a:cs typeface="Century Gothic"/>
            </a:endParaRPr>
          </a:p>
          <a:p>
            <a:pPr algn="ctr"/>
            <a:r>
              <a:rPr lang="en-US" sz="2800" dirty="0">
                <a:latin typeface="Century Gothic"/>
                <a:cs typeface="Century Gothic"/>
              </a:rPr>
              <a:t> </a:t>
            </a:r>
            <a:r>
              <a:rPr lang="en-US" sz="2800" b="1" dirty="0">
                <a:latin typeface="Century Gothic"/>
                <a:cs typeface="Century Gothic"/>
              </a:rPr>
              <a:t>Red Flags </a:t>
            </a:r>
          </a:p>
          <a:p>
            <a:pPr marL="457200" indent="-457200">
              <a:buFont typeface="Arial" panose="020B0604020202020204" pitchFamily="34" charset="0"/>
              <a:buChar char="•"/>
            </a:pPr>
            <a:endParaRPr lang="en-US" sz="2400" dirty="0">
              <a:latin typeface="Century Gothic"/>
            </a:endParaRPr>
          </a:p>
          <a:p>
            <a:pPr marL="457200" indent="-457200">
              <a:buFont typeface="Arial" panose="020B0604020202020204" pitchFamily="34" charset="0"/>
              <a:buChar char="•"/>
            </a:pPr>
            <a:r>
              <a:rPr lang="en-US" sz="2400" dirty="0">
                <a:latin typeface="Century Gothic"/>
              </a:rPr>
              <a:t>Limitations of an Agreed Upon Procedures (AUP) Report</a:t>
            </a:r>
          </a:p>
          <a:p>
            <a:pPr marL="457200" indent="-457200">
              <a:buFont typeface="Arial" panose="020B0604020202020204" pitchFamily="34" charset="0"/>
              <a:buChar char="•"/>
            </a:pPr>
            <a:r>
              <a:rPr lang="en-US" sz="2400" dirty="0">
                <a:latin typeface="Century Gothic"/>
              </a:rPr>
              <a:t>Exchange financial position</a:t>
            </a:r>
          </a:p>
          <a:p>
            <a:pPr marL="457200" indent="-457200">
              <a:buFont typeface="Arial" panose="020B0604020202020204" pitchFamily="34" charset="0"/>
              <a:buChar char="•"/>
            </a:pPr>
            <a:r>
              <a:rPr lang="en-US" sz="2400" dirty="0">
                <a:latin typeface="Century Gothic"/>
              </a:rPr>
              <a:t>Existence &amp; effectiveness of internal controls</a:t>
            </a:r>
          </a:p>
          <a:p>
            <a:pPr marL="457200" indent="-457200">
              <a:buFont typeface="Arial" panose="020B0604020202020204" pitchFamily="34" charset="0"/>
              <a:buChar char="•"/>
            </a:pPr>
            <a:r>
              <a:rPr lang="en-US" sz="2400" dirty="0">
                <a:latin typeface="Century Gothic"/>
              </a:rPr>
              <a:t>Binance Accounts have never been audited</a:t>
            </a:r>
          </a:p>
          <a:p>
            <a:endParaRPr lang="en-US" sz="2800" dirty="0">
              <a:latin typeface="Century Gothic"/>
              <a:cs typeface="Century Gothic"/>
            </a:endParaRPr>
          </a:p>
        </p:txBody>
      </p:sp>
      <p:sp>
        <p:nvSpPr>
          <p:cNvPr id="8" name="Rectangle 7">
            <a:extLst>
              <a:ext uri="{FF2B5EF4-FFF2-40B4-BE49-F238E27FC236}">
                <a16:creationId xmlns:a16="http://schemas.microsoft.com/office/drawing/2014/main" id="{0279A104-7FF3-D24A-1139-67719F42466F}"/>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9" name="Date Placeholder 1">
            <a:extLst>
              <a:ext uri="{FF2B5EF4-FFF2-40B4-BE49-F238E27FC236}">
                <a16:creationId xmlns:a16="http://schemas.microsoft.com/office/drawing/2014/main" id="{CAA8D743-E97D-BCC7-334D-892005BE2FCB}"/>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pic>
        <p:nvPicPr>
          <p:cNvPr id="12" name="Picture 11">
            <a:extLst>
              <a:ext uri="{FF2B5EF4-FFF2-40B4-BE49-F238E27FC236}">
                <a16:creationId xmlns:a16="http://schemas.microsoft.com/office/drawing/2014/main" id="{ADF52275-23E9-EA0E-8EF4-66C98ECA8F92}"/>
              </a:ext>
            </a:extLst>
          </p:cNvPr>
          <p:cNvPicPr>
            <a:picLocks noChangeAspect="1"/>
          </p:cNvPicPr>
          <p:nvPr/>
        </p:nvPicPr>
        <p:blipFill>
          <a:blip r:embed="rId2"/>
          <a:stretch>
            <a:fillRect/>
          </a:stretch>
        </p:blipFill>
        <p:spPr>
          <a:xfrm>
            <a:off x="5572870" y="4126707"/>
            <a:ext cx="5963630" cy="7448550"/>
          </a:xfrm>
          <a:prstGeom prst="rect">
            <a:avLst/>
          </a:prstGeom>
          <a:ln w="19050">
            <a:solidFill>
              <a:schemeClr val="bg1">
                <a:lumMod val="65000"/>
              </a:schemeClr>
            </a:solidFill>
          </a:ln>
        </p:spPr>
      </p:pic>
      <p:pic>
        <p:nvPicPr>
          <p:cNvPr id="13" name="Picture 12">
            <a:extLst>
              <a:ext uri="{FF2B5EF4-FFF2-40B4-BE49-F238E27FC236}">
                <a16:creationId xmlns:a16="http://schemas.microsoft.com/office/drawing/2014/main" id="{E8726B78-129D-8D12-FE43-D03309E9F17B}"/>
              </a:ext>
            </a:extLst>
          </p:cNvPr>
          <p:cNvPicPr>
            <a:picLocks noChangeAspect="1"/>
          </p:cNvPicPr>
          <p:nvPr/>
        </p:nvPicPr>
        <p:blipFill>
          <a:blip r:embed="rId3"/>
          <a:stretch>
            <a:fillRect/>
          </a:stretch>
        </p:blipFill>
        <p:spPr>
          <a:xfrm>
            <a:off x="2492509" y="2893988"/>
            <a:ext cx="5534025" cy="7448550"/>
          </a:xfrm>
          <a:prstGeom prst="rect">
            <a:avLst/>
          </a:prstGeom>
          <a:ln w="19050">
            <a:solidFill>
              <a:schemeClr val="bg1">
                <a:lumMod val="65000"/>
              </a:schemeClr>
            </a:solidFill>
          </a:ln>
        </p:spPr>
      </p:pic>
      <p:sp>
        <p:nvSpPr>
          <p:cNvPr id="2" name="Slide Number Placeholder 2">
            <a:extLst>
              <a:ext uri="{FF2B5EF4-FFF2-40B4-BE49-F238E27FC236}">
                <a16:creationId xmlns:a16="http://schemas.microsoft.com/office/drawing/2014/main" id="{4F2A6C2C-AC03-A3C9-084E-E50AD9A1B5FF}"/>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14</a:t>
            </a:fld>
            <a:endParaRPr lang="en-US" sz="2000" dirty="0">
              <a:solidFill>
                <a:schemeClr val="tx1">
                  <a:lumMod val="50000"/>
                  <a:lumOff val="50000"/>
                </a:schemeClr>
              </a:solidFill>
            </a:endParaRPr>
          </a:p>
        </p:txBody>
      </p:sp>
      <p:pic>
        <p:nvPicPr>
          <p:cNvPr id="3" name="Picture 2">
            <a:extLst>
              <a:ext uri="{FF2B5EF4-FFF2-40B4-BE49-F238E27FC236}">
                <a16:creationId xmlns:a16="http://schemas.microsoft.com/office/drawing/2014/main" id="{F50615E4-3378-8AF1-13E0-959C044774A1}"/>
              </a:ext>
            </a:extLst>
          </p:cNvPr>
          <p:cNvPicPr>
            <a:picLocks noChangeAspect="1"/>
          </p:cNvPicPr>
          <p:nvPr/>
        </p:nvPicPr>
        <p:blipFill>
          <a:blip r:embed="rId4"/>
          <a:stretch>
            <a:fillRect/>
          </a:stretch>
        </p:blipFill>
        <p:spPr>
          <a:xfrm>
            <a:off x="19627077" y="6877878"/>
            <a:ext cx="629743" cy="715617"/>
          </a:xfrm>
          <a:prstGeom prst="rect">
            <a:avLst/>
          </a:prstGeom>
        </p:spPr>
      </p:pic>
      <p:pic>
        <p:nvPicPr>
          <p:cNvPr id="4" name="Picture 3">
            <a:extLst>
              <a:ext uri="{FF2B5EF4-FFF2-40B4-BE49-F238E27FC236}">
                <a16:creationId xmlns:a16="http://schemas.microsoft.com/office/drawing/2014/main" id="{BA90858D-71CB-4F83-767C-8DCB01046177}"/>
              </a:ext>
            </a:extLst>
          </p:cNvPr>
          <p:cNvPicPr>
            <a:picLocks noChangeAspect="1"/>
          </p:cNvPicPr>
          <p:nvPr/>
        </p:nvPicPr>
        <p:blipFill>
          <a:blip r:embed="rId5"/>
          <a:stretch>
            <a:fillRect/>
          </a:stretch>
        </p:blipFill>
        <p:spPr>
          <a:xfrm>
            <a:off x="288920" y="239165"/>
            <a:ext cx="1105871" cy="893896"/>
          </a:xfrm>
          <a:prstGeom prst="rect">
            <a:avLst/>
          </a:prstGeom>
        </p:spPr>
      </p:pic>
    </p:spTree>
    <p:extLst>
      <p:ext uri="{BB962C8B-B14F-4D97-AF65-F5344CB8AC3E}">
        <p14:creationId xmlns:p14="http://schemas.microsoft.com/office/powerpoint/2010/main" val="75144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8838085F-EC12-DAA0-F8F6-FAA9E2EBBB6F}"/>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id="{9F15FAC9-7B6C-6B04-F095-91A708BDD393}"/>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8" name="Textfeld 30">
            <a:extLst>
              <a:ext uri="{FF2B5EF4-FFF2-40B4-BE49-F238E27FC236}">
                <a16:creationId xmlns:a16="http://schemas.microsoft.com/office/drawing/2014/main" id="{C51C4299-77A7-BAAF-0758-25340B9D9E65}"/>
              </a:ext>
            </a:extLst>
          </p:cNvPr>
          <p:cNvSpPr txBox="1"/>
          <p:nvPr/>
        </p:nvSpPr>
        <p:spPr>
          <a:xfrm>
            <a:off x="6975675" y="501734"/>
            <a:ext cx="9877025" cy="1015663"/>
          </a:xfrm>
          <a:prstGeom prst="rect">
            <a:avLst/>
          </a:prstGeom>
          <a:noFill/>
        </p:spPr>
        <p:txBody>
          <a:bodyPr wrap="square" rtlCol="0">
            <a:spAutoFit/>
          </a:bodyPr>
          <a:lstStyle/>
          <a:p>
            <a:pPr algn="ctr"/>
            <a:r>
              <a:rPr lang="de-DE" sz="6000" dirty="0">
                <a:latin typeface="Century Gothic"/>
                <a:cs typeface="Century Gothic"/>
              </a:rPr>
              <a:t>Binance Cont.. </a:t>
            </a:r>
          </a:p>
        </p:txBody>
      </p:sp>
      <p:sp>
        <p:nvSpPr>
          <p:cNvPr id="2" name="Slide Number Placeholder 2">
            <a:extLst>
              <a:ext uri="{FF2B5EF4-FFF2-40B4-BE49-F238E27FC236}">
                <a16:creationId xmlns:a16="http://schemas.microsoft.com/office/drawing/2014/main" id="{1E80D7D1-6C3D-B08C-E358-D55F3F2BE9A9}"/>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15</a:t>
            </a:fld>
            <a:endParaRPr lang="en-US" sz="2000" dirty="0">
              <a:solidFill>
                <a:schemeClr val="tx1">
                  <a:lumMod val="50000"/>
                  <a:lumOff val="50000"/>
                </a:schemeClr>
              </a:solidFill>
            </a:endParaRPr>
          </a:p>
        </p:txBody>
      </p:sp>
      <p:pic>
        <p:nvPicPr>
          <p:cNvPr id="10" name="Picture 9">
            <a:extLst>
              <a:ext uri="{FF2B5EF4-FFF2-40B4-BE49-F238E27FC236}">
                <a16:creationId xmlns:a16="http://schemas.microsoft.com/office/drawing/2014/main" id="{5780F5C5-DACD-28F4-6B11-E8EBCA2BFAEC}"/>
              </a:ext>
            </a:extLst>
          </p:cNvPr>
          <p:cNvPicPr>
            <a:picLocks noChangeAspect="1"/>
          </p:cNvPicPr>
          <p:nvPr/>
        </p:nvPicPr>
        <p:blipFill>
          <a:blip r:embed="rId2"/>
          <a:stretch>
            <a:fillRect/>
          </a:stretch>
        </p:blipFill>
        <p:spPr>
          <a:xfrm>
            <a:off x="7101733" y="1782847"/>
            <a:ext cx="10183705" cy="10157373"/>
          </a:xfrm>
          <a:prstGeom prst="rect">
            <a:avLst/>
          </a:prstGeom>
          <a:ln w="19050">
            <a:solidFill>
              <a:schemeClr val="bg1">
                <a:lumMod val="75000"/>
              </a:schemeClr>
            </a:solidFill>
          </a:ln>
        </p:spPr>
      </p:pic>
      <p:sp>
        <p:nvSpPr>
          <p:cNvPr id="11" name="TextBox 10">
            <a:extLst>
              <a:ext uri="{FF2B5EF4-FFF2-40B4-BE49-F238E27FC236}">
                <a16:creationId xmlns:a16="http://schemas.microsoft.com/office/drawing/2014/main" id="{E909853B-0D0B-E9CE-B48C-0200DEA0F09D}"/>
              </a:ext>
            </a:extLst>
          </p:cNvPr>
          <p:cNvSpPr txBox="1"/>
          <p:nvPr/>
        </p:nvSpPr>
        <p:spPr>
          <a:xfrm>
            <a:off x="6975675" y="12205670"/>
            <a:ext cx="11472588" cy="523220"/>
          </a:xfrm>
          <a:prstGeom prst="rect">
            <a:avLst/>
          </a:prstGeom>
          <a:noFill/>
        </p:spPr>
        <p:txBody>
          <a:bodyPr wrap="square" rtlCol="0">
            <a:spAutoFit/>
          </a:bodyPr>
          <a:lstStyle/>
          <a:p>
            <a:r>
              <a:rPr lang="en-US" sz="2400" b="1" dirty="0">
                <a:latin typeface="Century Gothic"/>
              </a:rPr>
              <a:t>More skeletons may come out of the cupboard  when audit is done…</a:t>
            </a:r>
            <a:r>
              <a:rPr lang="en-US" sz="2800" b="1" dirty="0">
                <a:latin typeface="Century Gothic"/>
                <a:cs typeface="Century Gothic"/>
              </a:rPr>
              <a:t> </a:t>
            </a:r>
          </a:p>
        </p:txBody>
      </p:sp>
      <p:pic>
        <p:nvPicPr>
          <p:cNvPr id="3" name="Picture 2">
            <a:extLst>
              <a:ext uri="{FF2B5EF4-FFF2-40B4-BE49-F238E27FC236}">
                <a16:creationId xmlns:a16="http://schemas.microsoft.com/office/drawing/2014/main" id="{CD60C4EE-AA17-B676-8913-AA8703FE09B4}"/>
              </a:ext>
            </a:extLst>
          </p:cNvPr>
          <p:cNvPicPr>
            <a:picLocks noChangeAspect="1"/>
          </p:cNvPicPr>
          <p:nvPr/>
        </p:nvPicPr>
        <p:blipFill>
          <a:blip r:embed="rId3"/>
          <a:stretch>
            <a:fillRect/>
          </a:stretch>
        </p:blipFill>
        <p:spPr>
          <a:xfrm>
            <a:off x="288920" y="239165"/>
            <a:ext cx="1105871" cy="893896"/>
          </a:xfrm>
          <a:prstGeom prst="rect">
            <a:avLst/>
          </a:prstGeom>
        </p:spPr>
      </p:pic>
    </p:spTree>
    <p:extLst>
      <p:ext uri="{BB962C8B-B14F-4D97-AF65-F5344CB8AC3E}">
        <p14:creationId xmlns:p14="http://schemas.microsoft.com/office/powerpoint/2010/main" val="1294665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30">
            <a:extLst>
              <a:ext uri="{FF2B5EF4-FFF2-40B4-BE49-F238E27FC236}">
                <a16:creationId xmlns:a16="http://schemas.microsoft.com/office/drawing/2014/main" id="{80E2A960-9206-8365-C1AC-0254CC72F277}"/>
              </a:ext>
            </a:extLst>
          </p:cNvPr>
          <p:cNvSpPr txBox="1"/>
          <p:nvPr/>
        </p:nvSpPr>
        <p:spPr>
          <a:xfrm>
            <a:off x="2256193" y="501734"/>
            <a:ext cx="19967703" cy="1015663"/>
          </a:xfrm>
          <a:prstGeom prst="rect">
            <a:avLst/>
          </a:prstGeom>
          <a:noFill/>
        </p:spPr>
        <p:txBody>
          <a:bodyPr wrap="square" rtlCol="0">
            <a:spAutoFit/>
          </a:bodyPr>
          <a:lstStyle/>
          <a:p>
            <a:pPr algn="ctr"/>
            <a:r>
              <a:rPr lang="de-DE" sz="6000" dirty="0">
                <a:latin typeface="Century Gothic"/>
                <a:cs typeface="Century Gothic"/>
              </a:rPr>
              <a:t>CoinDCX    </a:t>
            </a:r>
          </a:p>
        </p:txBody>
      </p:sp>
      <p:sp>
        <p:nvSpPr>
          <p:cNvPr id="7" name="TextBox 6">
            <a:extLst>
              <a:ext uri="{FF2B5EF4-FFF2-40B4-BE49-F238E27FC236}">
                <a16:creationId xmlns:a16="http://schemas.microsoft.com/office/drawing/2014/main" id="{6247BA4C-05AB-DDCC-A11C-C8C95A39DFC6}"/>
              </a:ext>
            </a:extLst>
          </p:cNvPr>
          <p:cNvSpPr txBox="1"/>
          <p:nvPr/>
        </p:nvSpPr>
        <p:spPr>
          <a:xfrm>
            <a:off x="13050520" y="2732665"/>
            <a:ext cx="9570942" cy="3247043"/>
          </a:xfrm>
          <a:prstGeom prst="rect">
            <a:avLst/>
          </a:prstGeom>
          <a:noFill/>
        </p:spPr>
        <p:txBody>
          <a:bodyPr wrap="square" rtlCol="0">
            <a:spAutoFit/>
          </a:bodyPr>
          <a:lstStyle/>
          <a:p>
            <a:pPr algn="ctr"/>
            <a:r>
              <a:rPr lang="en-US" sz="2800" b="1" dirty="0">
                <a:latin typeface="Century Gothic"/>
                <a:cs typeface="Century Gothic"/>
              </a:rPr>
              <a:t>Facts  </a:t>
            </a:r>
          </a:p>
          <a:p>
            <a:endParaRPr lang="en-US" sz="2800" b="1" dirty="0">
              <a:latin typeface="Century Gothic"/>
              <a:cs typeface="Century Gothic"/>
            </a:endParaRPr>
          </a:p>
          <a:p>
            <a:pPr marL="457200" indent="-457200" algn="just">
              <a:buFont typeface="Arial" panose="020B0604020202020204" pitchFamily="34" charset="0"/>
              <a:buChar char="•"/>
            </a:pPr>
            <a:r>
              <a:rPr lang="en-US" sz="2400" dirty="0">
                <a:latin typeface="Century Gothic"/>
                <a:cs typeface="Century Gothic"/>
              </a:rPr>
              <a:t>Independent Auditors Certificate on Proof of Reserves and Customer Liability in accordance with ICAI Guidance Note on Reports or Certificates for Special Purpose. </a:t>
            </a:r>
          </a:p>
          <a:p>
            <a:pPr marL="457200" indent="-457200" algn="just">
              <a:spcBef>
                <a:spcPts val="600"/>
              </a:spcBef>
              <a:buFont typeface="Arial" panose="020B0604020202020204" pitchFamily="34" charset="0"/>
              <a:buChar char="•"/>
            </a:pPr>
            <a:r>
              <a:rPr lang="en-US" sz="2400" dirty="0">
                <a:latin typeface="Century Gothic"/>
                <a:cs typeface="Century Gothic"/>
              </a:rPr>
              <a:t>ICAI Guidance Note is based on ISAE 3000 “Assurance Engagements Other than Audits or Reviews of Historical Financial Information” issued by IAASB.</a:t>
            </a:r>
          </a:p>
        </p:txBody>
      </p:sp>
      <p:sp>
        <p:nvSpPr>
          <p:cNvPr id="8" name="Rectangle 7">
            <a:extLst>
              <a:ext uri="{FF2B5EF4-FFF2-40B4-BE49-F238E27FC236}">
                <a16:creationId xmlns:a16="http://schemas.microsoft.com/office/drawing/2014/main" id="{0279A104-7FF3-D24A-1139-67719F42466F}"/>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9" name="Date Placeholder 1">
            <a:extLst>
              <a:ext uri="{FF2B5EF4-FFF2-40B4-BE49-F238E27FC236}">
                <a16:creationId xmlns:a16="http://schemas.microsoft.com/office/drawing/2014/main" id="{CAA8D743-E97D-BCC7-334D-892005BE2FCB}"/>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2" name="Slide Number Placeholder 2">
            <a:extLst>
              <a:ext uri="{FF2B5EF4-FFF2-40B4-BE49-F238E27FC236}">
                <a16:creationId xmlns:a16="http://schemas.microsoft.com/office/drawing/2014/main" id="{4F2A6C2C-AC03-A3C9-084E-E50AD9A1B5FF}"/>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16</a:t>
            </a:fld>
            <a:endParaRPr lang="en-US" sz="2000" dirty="0">
              <a:solidFill>
                <a:schemeClr val="tx1">
                  <a:lumMod val="50000"/>
                  <a:lumOff val="50000"/>
                </a:schemeClr>
              </a:solidFill>
            </a:endParaRPr>
          </a:p>
        </p:txBody>
      </p:sp>
      <p:pic>
        <p:nvPicPr>
          <p:cNvPr id="10" name="Picture 9">
            <a:extLst>
              <a:ext uri="{FF2B5EF4-FFF2-40B4-BE49-F238E27FC236}">
                <a16:creationId xmlns:a16="http://schemas.microsoft.com/office/drawing/2014/main" id="{AA21AEFC-2120-0F46-DFAE-296591C401FF}"/>
              </a:ext>
            </a:extLst>
          </p:cNvPr>
          <p:cNvPicPr>
            <a:picLocks noChangeAspect="1"/>
          </p:cNvPicPr>
          <p:nvPr/>
        </p:nvPicPr>
        <p:blipFill>
          <a:blip r:embed="rId2"/>
          <a:stretch>
            <a:fillRect/>
          </a:stretch>
        </p:blipFill>
        <p:spPr>
          <a:xfrm>
            <a:off x="4366924" y="3796920"/>
            <a:ext cx="5838835" cy="8309112"/>
          </a:xfrm>
          <a:prstGeom prst="rect">
            <a:avLst/>
          </a:prstGeom>
          <a:ln w="28575">
            <a:solidFill>
              <a:schemeClr val="tx1">
                <a:lumMod val="50000"/>
                <a:lumOff val="50000"/>
              </a:schemeClr>
            </a:solidFill>
          </a:ln>
        </p:spPr>
      </p:pic>
      <p:pic>
        <p:nvPicPr>
          <p:cNvPr id="11" name="Picture 10">
            <a:extLst>
              <a:ext uri="{FF2B5EF4-FFF2-40B4-BE49-F238E27FC236}">
                <a16:creationId xmlns:a16="http://schemas.microsoft.com/office/drawing/2014/main" id="{389EF13A-2CA0-3508-0764-E56336464E94}"/>
              </a:ext>
            </a:extLst>
          </p:cNvPr>
          <p:cNvPicPr>
            <a:picLocks noChangeAspect="1"/>
          </p:cNvPicPr>
          <p:nvPr/>
        </p:nvPicPr>
        <p:blipFill>
          <a:blip r:embed="rId3"/>
          <a:stretch>
            <a:fillRect/>
          </a:stretch>
        </p:blipFill>
        <p:spPr>
          <a:xfrm>
            <a:off x="2256193" y="2681043"/>
            <a:ext cx="5841319" cy="8309112"/>
          </a:xfrm>
          <a:prstGeom prst="rect">
            <a:avLst/>
          </a:prstGeom>
          <a:ln w="28575">
            <a:solidFill>
              <a:schemeClr val="tx1">
                <a:lumMod val="50000"/>
                <a:lumOff val="50000"/>
              </a:schemeClr>
            </a:solidFill>
          </a:ln>
        </p:spPr>
      </p:pic>
      <p:sp>
        <p:nvSpPr>
          <p:cNvPr id="3" name="TextBox 2">
            <a:extLst>
              <a:ext uri="{FF2B5EF4-FFF2-40B4-BE49-F238E27FC236}">
                <a16:creationId xmlns:a16="http://schemas.microsoft.com/office/drawing/2014/main" id="{07DF7A64-9905-D07B-12A1-A5C293C65D09}"/>
              </a:ext>
            </a:extLst>
          </p:cNvPr>
          <p:cNvSpPr txBox="1"/>
          <p:nvPr/>
        </p:nvSpPr>
        <p:spPr>
          <a:xfrm>
            <a:off x="13050520" y="6489110"/>
            <a:ext cx="9570942" cy="2954655"/>
          </a:xfrm>
          <a:prstGeom prst="rect">
            <a:avLst/>
          </a:prstGeom>
          <a:noFill/>
        </p:spPr>
        <p:txBody>
          <a:bodyPr wrap="square" rtlCol="0">
            <a:spAutoFit/>
          </a:bodyPr>
          <a:lstStyle/>
          <a:p>
            <a:pPr algn="ctr"/>
            <a:r>
              <a:rPr lang="en-US" sz="2800" b="1" dirty="0">
                <a:latin typeface="Century Gothic"/>
                <a:cs typeface="Century Gothic"/>
              </a:rPr>
              <a:t>Red Flags  </a:t>
            </a:r>
          </a:p>
          <a:p>
            <a:endParaRPr lang="en-US" sz="2800" b="1" dirty="0">
              <a:latin typeface="Century Gothic"/>
              <a:cs typeface="Century Gothic"/>
            </a:endParaRPr>
          </a:p>
          <a:p>
            <a:pPr marL="457200" indent="-457200" algn="just">
              <a:spcBef>
                <a:spcPts val="600"/>
              </a:spcBef>
              <a:buFont typeface="Arial" panose="020B0604020202020204" pitchFamily="34" charset="0"/>
              <a:buChar char="•"/>
            </a:pPr>
            <a:r>
              <a:rPr lang="en-US" sz="2400" dirty="0">
                <a:latin typeface="Century Gothic"/>
                <a:cs typeface="Century Gothic"/>
              </a:rPr>
              <a:t>ISAE 3000 may not be suitable for  providing assurance on Proof of Reserves.</a:t>
            </a:r>
          </a:p>
          <a:p>
            <a:pPr marL="457200" indent="-457200" algn="just">
              <a:spcBef>
                <a:spcPts val="600"/>
              </a:spcBef>
              <a:buFont typeface="Arial" panose="020B0604020202020204" pitchFamily="34" charset="0"/>
              <a:buChar char="•"/>
            </a:pPr>
            <a:r>
              <a:rPr lang="en-US" sz="2400" dirty="0">
                <a:latin typeface="Century Gothic"/>
                <a:cs typeface="Century Gothic"/>
              </a:rPr>
              <a:t>The use of statistical sampling techniques in a small population of data  (reserve balances) could lead to misleading results.</a:t>
            </a:r>
          </a:p>
        </p:txBody>
      </p:sp>
      <p:pic>
        <p:nvPicPr>
          <p:cNvPr id="4" name="Picture 3">
            <a:extLst>
              <a:ext uri="{FF2B5EF4-FFF2-40B4-BE49-F238E27FC236}">
                <a16:creationId xmlns:a16="http://schemas.microsoft.com/office/drawing/2014/main" id="{1666F0C0-CB1B-D894-10E2-9F35C63B7AC7}"/>
              </a:ext>
            </a:extLst>
          </p:cNvPr>
          <p:cNvPicPr>
            <a:picLocks noChangeAspect="1"/>
          </p:cNvPicPr>
          <p:nvPr/>
        </p:nvPicPr>
        <p:blipFill>
          <a:blip r:embed="rId4"/>
          <a:stretch>
            <a:fillRect/>
          </a:stretch>
        </p:blipFill>
        <p:spPr>
          <a:xfrm>
            <a:off x="19050608" y="6239024"/>
            <a:ext cx="629743" cy="715617"/>
          </a:xfrm>
          <a:prstGeom prst="rect">
            <a:avLst/>
          </a:prstGeom>
        </p:spPr>
      </p:pic>
      <p:pic>
        <p:nvPicPr>
          <p:cNvPr id="5" name="Picture 4">
            <a:extLst>
              <a:ext uri="{FF2B5EF4-FFF2-40B4-BE49-F238E27FC236}">
                <a16:creationId xmlns:a16="http://schemas.microsoft.com/office/drawing/2014/main" id="{9123852E-1087-3F76-5FD2-63C29736E58E}"/>
              </a:ext>
            </a:extLst>
          </p:cNvPr>
          <p:cNvPicPr>
            <a:picLocks noChangeAspect="1"/>
          </p:cNvPicPr>
          <p:nvPr/>
        </p:nvPicPr>
        <p:blipFill>
          <a:blip r:embed="rId5"/>
          <a:stretch>
            <a:fillRect/>
          </a:stretch>
        </p:blipFill>
        <p:spPr>
          <a:xfrm>
            <a:off x="288920" y="239165"/>
            <a:ext cx="1105871" cy="893896"/>
          </a:xfrm>
          <a:prstGeom prst="rect">
            <a:avLst/>
          </a:prstGeom>
        </p:spPr>
      </p:pic>
    </p:spTree>
    <p:extLst>
      <p:ext uri="{BB962C8B-B14F-4D97-AF65-F5344CB8AC3E}">
        <p14:creationId xmlns:p14="http://schemas.microsoft.com/office/powerpoint/2010/main" val="1576064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30">
            <a:extLst>
              <a:ext uri="{FF2B5EF4-FFF2-40B4-BE49-F238E27FC236}">
                <a16:creationId xmlns:a16="http://schemas.microsoft.com/office/drawing/2014/main" id="{80E2A960-9206-8365-C1AC-0254CC72F277}"/>
              </a:ext>
            </a:extLst>
          </p:cNvPr>
          <p:cNvSpPr txBox="1"/>
          <p:nvPr/>
        </p:nvSpPr>
        <p:spPr>
          <a:xfrm>
            <a:off x="2126974" y="501734"/>
            <a:ext cx="20057165" cy="1015663"/>
          </a:xfrm>
          <a:prstGeom prst="rect">
            <a:avLst/>
          </a:prstGeom>
          <a:noFill/>
        </p:spPr>
        <p:txBody>
          <a:bodyPr wrap="square" rtlCol="0">
            <a:spAutoFit/>
          </a:bodyPr>
          <a:lstStyle/>
          <a:p>
            <a:pPr algn="ctr"/>
            <a:r>
              <a:rPr lang="de-DE" sz="6000" dirty="0">
                <a:latin typeface="Century Gothic"/>
                <a:cs typeface="Century Gothic"/>
              </a:rPr>
              <a:t>CoinSwitch    </a:t>
            </a:r>
          </a:p>
        </p:txBody>
      </p:sp>
      <p:sp>
        <p:nvSpPr>
          <p:cNvPr id="7" name="TextBox 6">
            <a:extLst>
              <a:ext uri="{FF2B5EF4-FFF2-40B4-BE49-F238E27FC236}">
                <a16:creationId xmlns:a16="http://schemas.microsoft.com/office/drawing/2014/main" id="{6247BA4C-05AB-DDCC-A11C-C8C95A39DFC6}"/>
              </a:ext>
            </a:extLst>
          </p:cNvPr>
          <p:cNvSpPr txBox="1"/>
          <p:nvPr/>
        </p:nvSpPr>
        <p:spPr>
          <a:xfrm>
            <a:off x="12811980" y="2434495"/>
            <a:ext cx="9570942" cy="7617470"/>
          </a:xfrm>
          <a:prstGeom prst="rect">
            <a:avLst/>
          </a:prstGeom>
          <a:noFill/>
        </p:spPr>
        <p:txBody>
          <a:bodyPr wrap="square" rtlCol="0">
            <a:spAutoFit/>
          </a:bodyPr>
          <a:lstStyle/>
          <a:p>
            <a:pPr algn="ctr"/>
            <a:r>
              <a:rPr lang="en-US" sz="2800" b="1" dirty="0">
                <a:latin typeface="Century Gothic"/>
                <a:cs typeface="Century Gothic"/>
              </a:rPr>
              <a:t>Facts  </a:t>
            </a:r>
          </a:p>
          <a:p>
            <a:endParaRPr lang="en-US" sz="2800" b="1" dirty="0">
              <a:latin typeface="Century Gothic"/>
              <a:cs typeface="Century Gothic"/>
            </a:endParaRPr>
          </a:p>
          <a:p>
            <a:pPr marL="457200" indent="-457200" algn="just">
              <a:buFont typeface="Arial" panose="020B0604020202020204" pitchFamily="34" charset="0"/>
              <a:buChar char="•"/>
            </a:pPr>
            <a:r>
              <a:rPr lang="en-US" sz="2400" dirty="0">
                <a:latin typeface="Century Gothic"/>
                <a:cs typeface="Century Gothic"/>
              </a:rPr>
              <a:t>Agreed Upon Procedures (AUP) Report on Proof of Reserves and Customer Liability in accordance with Indian Auditing Standards – SRS 4400 “Engagement to Perform Agreed Upon Procedures” issued by ICAI. </a:t>
            </a:r>
          </a:p>
          <a:p>
            <a:pPr marL="457200" indent="-457200" algn="just">
              <a:buFont typeface="Arial" panose="020B0604020202020204" pitchFamily="34" charset="0"/>
              <a:buChar char="•"/>
            </a:pPr>
            <a:r>
              <a:rPr lang="en-US" sz="2400" dirty="0">
                <a:latin typeface="Century Gothic"/>
                <a:cs typeface="Century Gothic"/>
              </a:rPr>
              <a:t>Obtained a list of customer holding with Coin Switch from the database</a:t>
            </a:r>
          </a:p>
          <a:p>
            <a:pPr marL="457200" indent="-457200" algn="just">
              <a:buFont typeface="Arial" panose="020B0604020202020204" pitchFamily="34" charset="0"/>
              <a:buChar char="•"/>
            </a:pPr>
            <a:r>
              <a:rPr lang="en-US" sz="2400" dirty="0">
                <a:latin typeface="Century Gothic"/>
                <a:cs typeface="Century Gothic"/>
              </a:rPr>
              <a:t>Compared the customer holding at the wallet address on public blockchain </a:t>
            </a:r>
          </a:p>
          <a:p>
            <a:pPr marL="457200" indent="-457200" algn="just">
              <a:buFont typeface="Arial" panose="020B0604020202020204" pitchFamily="34" charset="0"/>
              <a:buChar char="•"/>
            </a:pPr>
            <a:r>
              <a:rPr lang="en-US" sz="2400" dirty="0">
                <a:latin typeface="Century Gothic"/>
                <a:cs typeface="Century Gothic"/>
              </a:rPr>
              <a:t>Applied the INR rate for each coin from Nomics portal.</a:t>
            </a:r>
          </a:p>
          <a:p>
            <a:pPr marL="457200" indent="-457200" algn="just">
              <a:spcBef>
                <a:spcPts val="600"/>
              </a:spcBef>
              <a:buFont typeface="Arial" panose="020B0604020202020204" pitchFamily="34" charset="0"/>
              <a:buChar char="•"/>
            </a:pPr>
            <a:endParaRPr lang="en-US" sz="2400" dirty="0">
              <a:latin typeface="Century Gothic"/>
              <a:cs typeface="Century Gothic"/>
            </a:endParaRPr>
          </a:p>
          <a:p>
            <a:pPr algn="ctr">
              <a:spcBef>
                <a:spcPts val="600"/>
              </a:spcBef>
            </a:pPr>
            <a:r>
              <a:rPr lang="en-US" sz="2400" b="1" dirty="0">
                <a:latin typeface="Century Gothic"/>
                <a:cs typeface="Century Gothic"/>
              </a:rPr>
              <a:t>Red Flags  </a:t>
            </a:r>
          </a:p>
          <a:p>
            <a:pPr marL="457200" indent="-457200" algn="just">
              <a:spcBef>
                <a:spcPts val="600"/>
              </a:spcBef>
              <a:buFont typeface="Arial" panose="020B0604020202020204" pitchFamily="34" charset="0"/>
              <a:buChar char="•"/>
            </a:pPr>
            <a:endParaRPr lang="en-US" sz="2400" dirty="0">
              <a:latin typeface="Century Gothic"/>
              <a:cs typeface="Century Gothic"/>
            </a:endParaRPr>
          </a:p>
          <a:p>
            <a:pPr marL="457200" indent="-457200" algn="just">
              <a:spcBef>
                <a:spcPts val="600"/>
              </a:spcBef>
              <a:buFont typeface="Arial" panose="020B0604020202020204" pitchFamily="34" charset="0"/>
              <a:buChar char="•"/>
            </a:pPr>
            <a:r>
              <a:rPr lang="en-US" sz="2400" dirty="0">
                <a:latin typeface="Century Gothic"/>
                <a:cs typeface="Century Gothic"/>
              </a:rPr>
              <a:t>How ethical is it for a Practitioner to issue an Agreed Upon Procedures (AUP) Report on Proof of Reserves in a Management Consultancy company instead of issuing the same in the accounting firm </a:t>
            </a:r>
            <a:r>
              <a:rPr lang="en-US" sz="2400" dirty="0">
                <a:latin typeface="Arial" panose="020B0604020202020204" pitchFamily="34" charset="0"/>
                <a:cs typeface="Arial" panose="020B0604020202020204" pitchFamily="34" charset="0"/>
              </a:rPr>
              <a:t>? </a:t>
            </a:r>
            <a:endParaRPr lang="en-US" sz="2400" dirty="0">
              <a:latin typeface="Century Gothic"/>
              <a:cs typeface="Century Gothic"/>
            </a:endParaRPr>
          </a:p>
          <a:p>
            <a:pPr marL="457200" indent="-457200" algn="just">
              <a:spcBef>
                <a:spcPts val="600"/>
              </a:spcBef>
              <a:buFont typeface="Arial" panose="020B0604020202020204" pitchFamily="34" charset="0"/>
              <a:buChar char="•"/>
            </a:pPr>
            <a:endParaRPr lang="en-US" sz="2400" dirty="0">
              <a:latin typeface="Century Gothic"/>
              <a:cs typeface="Century Gothic"/>
            </a:endParaRPr>
          </a:p>
        </p:txBody>
      </p:sp>
      <p:sp>
        <p:nvSpPr>
          <p:cNvPr id="8" name="Rectangle 7">
            <a:extLst>
              <a:ext uri="{FF2B5EF4-FFF2-40B4-BE49-F238E27FC236}">
                <a16:creationId xmlns:a16="http://schemas.microsoft.com/office/drawing/2014/main" id="{0279A104-7FF3-D24A-1139-67719F42466F}"/>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9" name="Date Placeholder 1">
            <a:extLst>
              <a:ext uri="{FF2B5EF4-FFF2-40B4-BE49-F238E27FC236}">
                <a16:creationId xmlns:a16="http://schemas.microsoft.com/office/drawing/2014/main" id="{CAA8D743-E97D-BCC7-334D-892005BE2FCB}"/>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2" name="Slide Number Placeholder 2">
            <a:extLst>
              <a:ext uri="{FF2B5EF4-FFF2-40B4-BE49-F238E27FC236}">
                <a16:creationId xmlns:a16="http://schemas.microsoft.com/office/drawing/2014/main" id="{4F2A6C2C-AC03-A3C9-084E-E50AD9A1B5FF}"/>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17</a:t>
            </a:fld>
            <a:endParaRPr lang="en-US" sz="2000" dirty="0">
              <a:solidFill>
                <a:schemeClr val="tx1">
                  <a:lumMod val="50000"/>
                  <a:lumOff val="50000"/>
                </a:schemeClr>
              </a:solidFill>
            </a:endParaRPr>
          </a:p>
        </p:txBody>
      </p:sp>
      <p:pic>
        <p:nvPicPr>
          <p:cNvPr id="12" name="Picture 11">
            <a:extLst>
              <a:ext uri="{FF2B5EF4-FFF2-40B4-BE49-F238E27FC236}">
                <a16:creationId xmlns:a16="http://schemas.microsoft.com/office/drawing/2014/main" id="{1EA184A5-569B-6B86-4F8A-8D549B446276}"/>
              </a:ext>
            </a:extLst>
          </p:cNvPr>
          <p:cNvPicPr>
            <a:picLocks noChangeAspect="1"/>
          </p:cNvPicPr>
          <p:nvPr/>
        </p:nvPicPr>
        <p:blipFill>
          <a:blip r:embed="rId2"/>
          <a:stretch>
            <a:fillRect/>
          </a:stretch>
        </p:blipFill>
        <p:spPr>
          <a:xfrm>
            <a:off x="5991049" y="4800593"/>
            <a:ext cx="5188745" cy="7280068"/>
          </a:xfrm>
          <a:prstGeom prst="rect">
            <a:avLst/>
          </a:prstGeom>
          <a:ln w="28575">
            <a:solidFill>
              <a:schemeClr val="tx1">
                <a:lumMod val="50000"/>
                <a:lumOff val="50000"/>
              </a:schemeClr>
            </a:solidFill>
          </a:ln>
        </p:spPr>
      </p:pic>
      <p:pic>
        <p:nvPicPr>
          <p:cNvPr id="13" name="Picture 12">
            <a:extLst>
              <a:ext uri="{FF2B5EF4-FFF2-40B4-BE49-F238E27FC236}">
                <a16:creationId xmlns:a16="http://schemas.microsoft.com/office/drawing/2014/main" id="{6C452D69-F374-D427-326B-1ECAE6275BE8}"/>
              </a:ext>
            </a:extLst>
          </p:cNvPr>
          <p:cNvPicPr>
            <a:picLocks noChangeAspect="1"/>
          </p:cNvPicPr>
          <p:nvPr/>
        </p:nvPicPr>
        <p:blipFill>
          <a:blip r:embed="rId3"/>
          <a:stretch>
            <a:fillRect/>
          </a:stretch>
        </p:blipFill>
        <p:spPr>
          <a:xfrm>
            <a:off x="2634436" y="2434495"/>
            <a:ext cx="5474788" cy="8458796"/>
          </a:xfrm>
          <a:prstGeom prst="rect">
            <a:avLst/>
          </a:prstGeom>
          <a:ln w="28575">
            <a:solidFill>
              <a:schemeClr val="tx1">
                <a:lumMod val="50000"/>
                <a:lumOff val="50000"/>
              </a:schemeClr>
            </a:solidFill>
          </a:ln>
        </p:spPr>
      </p:pic>
      <p:pic>
        <p:nvPicPr>
          <p:cNvPr id="3" name="Picture 2">
            <a:extLst>
              <a:ext uri="{FF2B5EF4-FFF2-40B4-BE49-F238E27FC236}">
                <a16:creationId xmlns:a16="http://schemas.microsoft.com/office/drawing/2014/main" id="{08AC46D7-DAF7-7EB6-EA84-297F6E6418C3}"/>
              </a:ext>
            </a:extLst>
          </p:cNvPr>
          <p:cNvPicPr>
            <a:picLocks noChangeAspect="1"/>
          </p:cNvPicPr>
          <p:nvPr/>
        </p:nvPicPr>
        <p:blipFill>
          <a:blip r:embed="rId4"/>
          <a:stretch>
            <a:fillRect/>
          </a:stretch>
        </p:blipFill>
        <p:spPr>
          <a:xfrm>
            <a:off x="18396126" y="6858000"/>
            <a:ext cx="1005927" cy="1143099"/>
          </a:xfrm>
          <a:prstGeom prst="rect">
            <a:avLst/>
          </a:prstGeom>
        </p:spPr>
      </p:pic>
      <p:pic>
        <p:nvPicPr>
          <p:cNvPr id="4" name="Picture 3">
            <a:extLst>
              <a:ext uri="{FF2B5EF4-FFF2-40B4-BE49-F238E27FC236}">
                <a16:creationId xmlns:a16="http://schemas.microsoft.com/office/drawing/2014/main" id="{D2ADD37C-214F-98D6-5CF5-0DC2F97BCFB7}"/>
              </a:ext>
            </a:extLst>
          </p:cNvPr>
          <p:cNvPicPr>
            <a:picLocks noChangeAspect="1"/>
          </p:cNvPicPr>
          <p:nvPr/>
        </p:nvPicPr>
        <p:blipFill>
          <a:blip r:embed="rId5"/>
          <a:stretch>
            <a:fillRect/>
          </a:stretch>
        </p:blipFill>
        <p:spPr>
          <a:xfrm>
            <a:off x="288920" y="239165"/>
            <a:ext cx="1105871" cy="893896"/>
          </a:xfrm>
          <a:prstGeom prst="rect">
            <a:avLst/>
          </a:prstGeom>
        </p:spPr>
      </p:pic>
    </p:spTree>
    <p:extLst>
      <p:ext uri="{BB962C8B-B14F-4D97-AF65-F5344CB8AC3E}">
        <p14:creationId xmlns:p14="http://schemas.microsoft.com/office/powerpoint/2010/main" val="2061529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2925F1-800C-6C65-628C-F943E5A3CA45}"/>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41078A3-68CA-06F3-C6FC-1869C3B7F67E}"/>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4" name="Slide Number Placeholder 2">
            <a:extLst>
              <a:ext uri="{FF2B5EF4-FFF2-40B4-BE49-F238E27FC236}">
                <a16:creationId xmlns:a16="http://schemas.microsoft.com/office/drawing/2014/main" id="{0CFCDC65-33E6-787C-F000-B0CA50E62B3D}"/>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18</a:t>
            </a:fld>
            <a:endParaRPr lang="en-US" sz="2000" dirty="0">
              <a:solidFill>
                <a:schemeClr val="tx1">
                  <a:lumMod val="50000"/>
                  <a:lumOff val="50000"/>
                </a:schemeClr>
              </a:solidFill>
            </a:endParaRPr>
          </a:p>
        </p:txBody>
      </p:sp>
      <p:sp>
        <p:nvSpPr>
          <p:cNvPr id="5" name="Textfeld 30">
            <a:extLst>
              <a:ext uri="{FF2B5EF4-FFF2-40B4-BE49-F238E27FC236}">
                <a16:creationId xmlns:a16="http://schemas.microsoft.com/office/drawing/2014/main" id="{58D9C9ED-AE4C-BF33-1CF4-924BDEB2CC71}"/>
              </a:ext>
            </a:extLst>
          </p:cNvPr>
          <p:cNvSpPr txBox="1"/>
          <p:nvPr/>
        </p:nvSpPr>
        <p:spPr>
          <a:xfrm>
            <a:off x="2146179" y="501734"/>
            <a:ext cx="20097595" cy="1015663"/>
          </a:xfrm>
          <a:prstGeom prst="rect">
            <a:avLst/>
          </a:prstGeom>
          <a:noFill/>
        </p:spPr>
        <p:txBody>
          <a:bodyPr wrap="square" rtlCol="0">
            <a:spAutoFit/>
          </a:bodyPr>
          <a:lstStyle/>
          <a:p>
            <a:pPr algn="ctr"/>
            <a:r>
              <a:rPr lang="de-DE" sz="6000" dirty="0">
                <a:latin typeface="Century Gothic"/>
                <a:cs typeface="Century Gothic"/>
              </a:rPr>
              <a:t>Audit Reports on Proof-of-Reserves  </a:t>
            </a:r>
          </a:p>
        </p:txBody>
      </p:sp>
      <p:sp>
        <p:nvSpPr>
          <p:cNvPr id="7" name="TextBox 88">
            <a:extLst>
              <a:ext uri="{FF2B5EF4-FFF2-40B4-BE49-F238E27FC236}">
                <a16:creationId xmlns:a16="http://schemas.microsoft.com/office/drawing/2014/main" id="{EF8F0FCA-D7C5-2BD2-0BC6-D830857B6650}"/>
              </a:ext>
            </a:extLst>
          </p:cNvPr>
          <p:cNvSpPr txBox="1"/>
          <p:nvPr/>
        </p:nvSpPr>
        <p:spPr>
          <a:xfrm>
            <a:off x="1514061" y="3420859"/>
            <a:ext cx="21349251" cy="3241785"/>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97280" marR="0" lvl="0" indent="-54864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2800" b="1" dirty="0">
                <a:latin typeface="Century Gothic" panose="020B0502020202020204" pitchFamily="34" charset="0"/>
              </a:rPr>
              <a:t>Teether Holdings Limited  - </a:t>
            </a:r>
            <a:r>
              <a:rPr lang="en-US" sz="2800" dirty="0">
                <a:latin typeface="Century Gothic" panose="020B0502020202020204" pitchFamily="34" charset="0"/>
              </a:rPr>
              <a:t>Audit Report of Consolidated Reserves under ISAE 3000 by BDO </a:t>
            </a:r>
            <a:endParaRPr lang="en-US" sz="2800" b="1" dirty="0">
              <a:latin typeface="Century Gothic" panose="020B0502020202020204" pitchFamily="34" charset="0"/>
            </a:endParaRPr>
          </a:p>
          <a:p>
            <a:pPr marL="1097280" marR="0" lvl="0" indent="-54864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2800" b="1" dirty="0">
                <a:latin typeface="Century Gothic" panose="020B0502020202020204" pitchFamily="34" charset="0"/>
              </a:rPr>
              <a:t>Circle Internet Financial Inc.  -  </a:t>
            </a:r>
            <a:r>
              <a:rPr lang="en-US" sz="2800" dirty="0">
                <a:latin typeface="Century Gothic" panose="020B0502020202020204" pitchFamily="34" charset="0"/>
              </a:rPr>
              <a:t>Attestation Report on Reserves Account under auditing standards issued by AICPA</a:t>
            </a:r>
            <a:endParaRPr kumimoji="0" lang="en-US" sz="2800" b="1" i="0" u="none" strike="noStrike" kern="1200" cap="none" spc="0" normalizeH="0" noProof="0" dirty="0">
              <a:ln>
                <a:noFill/>
              </a:ln>
              <a:effectLst/>
              <a:uLnTx/>
              <a:uFillTx/>
              <a:latin typeface="Century Gothic" panose="020B0502020202020204" pitchFamily="34" charset="0"/>
            </a:endParaRPr>
          </a:p>
          <a:p>
            <a:pPr marL="1097280" indent="-548640">
              <a:lnSpc>
                <a:spcPct val="150000"/>
              </a:lnSpc>
              <a:buFont typeface="Courier New" panose="02070309020205020404" pitchFamily="49" charset="0"/>
              <a:buChar char="o"/>
              <a:defRPr/>
            </a:pPr>
            <a:r>
              <a:rPr lang="en-US" sz="2800" b="1" noProof="0" dirty="0">
                <a:latin typeface="Century Gothic" panose="020B0502020202020204" pitchFamily="34" charset="0"/>
              </a:rPr>
              <a:t>NEXO -  </a:t>
            </a:r>
            <a:r>
              <a:rPr lang="en-US" sz="2800" noProof="0" dirty="0">
                <a:latin typeface="Century Gothic" panose="020B0502020202020204" pitchFamily="34" charset="0"/>
              </a:rPr>
              <a:t>Real Time Assurance Report by Armanino</a:t>
            </a:r>
            <a:endParaRPr lang="en-US" sz="2800" b="1" noProof="0" dirty="0">
              <a:latin typeface="Century Gothic" panose="020B0502020202020204" pitchFamily="34" charset="0"/>
            </a:endParaRPr>
          </a:p>
          <a:p>
            <a:pPr marL="1097280" marR="0" lvl="0" indent="-54864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2800" b="1" dirty="0">
                <a:latin typeface="Century Gothic" panose="020B0502020202020204" pitchFamily="34" charset="0"/>
              </a:rPr>
              <a:t>Techteyx Ltd. (TrueUSD) – </a:t>
            </a:r>
            <a:r>
              <a:rPr lang="en-US" sz="2800" dirty="0">
                <a:latin typeface="Century Gothic" panose="020B0502020202020204" pitchFamily="34" charset="0"/>
              </a:rPr>
              <a:t>Attestation report on TrueUSD holding under auditing standards issued by AICPA  by Armanino</a:t>
            </a:r>
            <a:endParaRPr lang="en-US" sz="2800" b="1" dirty="0">
              <a:latin typeface="Century Gothic" panose="020B0502020202020204" pitchFamily="34" charset="0"/>
            </a:endParaRPr>
          </a:p>
        </p:txBody>
      </p:sp>
      <p:grpSp>
        <p:nvGrpSpPr>
          <p:cNvPr id="11" name="Group 10">
            <a:extLst>
              <a:ext uri="{FF2B5EF4-FFF2-40B4-BE49-F238E27FC236}">
                <a16:creationId xmlns:a16="http://schemas.microsoft.com/office/drawing/2014/main" id="{FF8112BD-CA6D-28CF-D249-A4970D0F5A3B}"/>
              </a:ext>
            </a:extLst>
          </p:cNvPr>
          <p:cNvGrpSpPr/>
          <p:nvPr/>
        </p:nvGrpSpPr>
        <p:grpSpPr>
          <a:xfrm>
            <a:off x="1969416" y="2262695"/>
            <a:ext cx="5585791" cy="915443"/>
            <a:chOff x="9344019" y="3217019"/>
            <a:chExt cx="5626975" cy="915443"/>
          </a:xfrm>
        </p:grpSpPr>
        <p:sp>
          <p:nvSpPr>
            <p:cNvPr id="12" name="AutoShape 1">
              <a:extLst>
                <a:ext uri="{FF2B5EF4-FFF2-40B4-BE49-F238E27FC236}">
                  <a16:creationId xmlns:a16="http://schemas.microsoft.com/office/drawing/2014/main" id="{F681E934-95D6-22B6-461B-80D40EFFC341}"/>
                </a:ext>
              </a:extLst>
            </p:cNvPr>
            <p:cNvSpPr>
              <a:spLocks/>
            </p:cNvSpPr>
            <p:nvPr/>
          </p:nvSpPr>
          <p:spPr bwMode="auto">
            <a:xfrm>
              <a:off x="9344019" y="3267990"/>
              <a:ext cx="5626975" cy="864472"/>
            </a:xfrm>
            <a:prstGeom prst="roundRect">
              <a:avLst>
                <a:gd name="adj" fmla="val 47306"/>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13" name="Rectangle 3">
              <a:extLst>
                <a:ext uri="{FF2B5EF4-FFF2-40B4-BE49-F238E27FC236}">
                  <a16:creationId xmlns:a16="http://schemas.microsoft.com/office/drawing/2014/main" id="{EC7F8DD3-9E35-B5B9-62B2-7D3FE8A46847}"/>
                </a:ext>
              </a:extLst>
            </p:cNvPr>
            <p:cNvSpPr>
              <a:spLocks/>
            </p:cNvSpPr>
            <p:nvPr/>
          </p:nvSpPr>
          <p:spPr bwMode="auto">
            <a:xfrm>
              <a:off x="9522085" y="3217019"/>
              <a:ext cx="5305434" cy="913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3000" b="1" dirty="0">
                  <a:latin typeface="Century Gothic"/>
                  <a:ea typeface="Open Sans"/>
                  <a:cs typeface="Century Gothic"/>
                  <a:sym typeface="Helvetica Neue" charset="0"/>
                </a:rPr>
                <a:t>Stable Coins </a:t>
              </a:r>
            </a:p>
          </p:txBody>
        </p:sp>
      </p:grpSp>
      <p:pic>
        <p:nvPicPr>
          <p:cNvPr id="6" name="Picture 5">
            <a:extLst>
              <a:ext uri="{FF2B5EF4-FFF2-40B4-BE49-F238E27FC236}">
                <a16:creationId xmlns:a16="http://schemas.microsoft.com/office/drawing/2014/main" id="{36075B59-ECAD-F6F6-C611-670E9A2E5394}"/>
              </a:ext>
            </a:extLst>
          </p:cNvPr>
          <p:cNvPicPr>
            <a:picLocks noChangeAspect="1"/>
          </p:cNvPicPr>
          <p:nvPr/>
        </p:nvPicPr>
        <p:blipFill>
          <a:blip r:embed="rId2"/>
          <a:stretch>
            <a:fillRect/>
          </a:stretch>
        </p:blipFill>
        <p:spPr>
          <a:xfrm>
            <a:off x="288920" y="239165"/>
            <a:ext cx="1105871" cy="893896"/>
          </a:xfrm>
          <a:prstGeom prst="rect">
            <a:avLst/>
          </a:prstGeom>
        </p:spPr>
      </p:pic>
    </p:spTree>
    <p:extLst>
      <p:ext uri="{BB962C8B-B14F-4D97-AF65-F5344CB8AC3E}">
        <p14:creationId xmlns:p14="http://schemas.microsoft.com/office/powerpoint/2010/main" val="2969800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30">
            <a:extLst>
              <a:ext uri="{FF2B5EF4-FFF2-40B4-BE49-F238E27FC236}">
                <a16:creationId xmlns:a16="http://schemas.microsoft.com/office/drawing/2014/main" id="{80E2A960-9206-8365-C1AC-0254CC72F277}"/>
              </a:ext>
            </a:extLst>
          </p:cNvPr>
          <p:cNvSpPr txBox="1"/>
          <p:nvPr/>
        </p:nvSpPr>
        <p:spPr>
          <a:xfrm>
            <a:off x="2126974" y="501734"/>
            <a:ext cx="20057165" cy="1015663"/>
          </a:xfrm>
          <a:prstGeom prst="rect">
            <a:avLst/>
          </a:prstGeom>
          <a:noFill/>
        </p:spPr>
        <p:txBody>
          <a:bodyPr wrap="square" rtlCol="0">
            <a:spAutoFit/>
          </a:bodyPr>
          <a:lstStyle/>
          <a:p>
            <a:pPr algn="ctr"/>
            <a:r>
              <a:rPr lang="de-DE" sz="6000" dirty="0">
                <a:latin typeface="Century Gothic"/>
                <a:cs typeface="Century Gothic"/>
              </a:rPr>
              <a:t>Teether Holdings Limited.   </a:t>
            </a:r>
          </a:p>
        </p:txBody>
      </p:sp>
      <p:sp>
        <p:nvSpPr>
          <p:cNvPr id="7" name="TextBox 6">
            <a:extLst>
              <a:ext uri="{FF2B5EF4-FFF2-40B4-BE49-F238E27FC236}">
                <a16:creationId xmlns:a16="http://schemas.microsoft.com/office/drawing/2014/main" id="{6247BA4C-05AB-DDCC-A11C-C8C95A39DFC6}"/>
              </a:ext>
            </a:extLst>
          </p:cNvPr>
          <p:cNvSpPr txBox="1"/>
          <p:nvPr/>
        </p:nvSpPr>
        <p:spPr>
          <a:xfrm>
            <a:off x="12193586" y="2156713"/>
            <a:ext cx="10427875" cy="9402574"/>
          </a:xfrm>
          <a:prstGeom prst="rect">
            <a:avLst/>
          </a:prstGeom>
          <a:noFill/>
        </p:spPr>
        <p:txBody>
          <a:bodyPr wrap="square" rtlCol="0">
            <a:spAutoFit/>
          </a:bodyPr>
          <a:lstStyle/>
          <a:p>
            <a:pPr algn="ctr"/>
            <a:r>
              <a:rPr lang="en-US" sz="2800" b="1" dirty="0">
                <a:latin typeface="Century Gothic"/>
                <a:cs typeface="Century Gothic"/>
              </a:rPr>
              <a:t>Facts </a:t>
            </a:r>
          </a:p>
          <a:p>
            <a:endParaRPr lang="en-US" sz="2800" b="1" dirty="0">
              <a:latin typeface="Century Gothic"/>
              <a:cs typeface="Century Gothic"/>
            </a:endParaRPr>
          </a:p>
          <a:p>
            <a:pPr marL="457200" indent="-457200" algn="just">
              <a:buFont typeface="Arial" panose="020B0604020202020204" pitchFamily="34" charset="0"/>
              <a:buChar char="•"/>
            </a:pPr>
            <a:r>
              <a:rPr lang="en-US" sz="2400" dirty="0">
                <a:latin typeface="Century Gothic"/>
                <a:cs typeface="Century Gothic"/>
              </a:rPr>
              <a:t>Teether (USDT) has the largest market capitalization among fiat-backed Stablecoins</a:t>
            </a:r>
          </a:p>
          <a:p>
            <a:pPr marL="457200" indent="-457200" algn="just">
              <a:spcBef>
                <a:spcPts val="600"/>
              </a:spcBef>
              <a:buFont typeface="Arial" panose="020B0604020202020204" pitchFamily="34" charset="0"/>
              <a:buChar char="•"/>
            </a:pPr>
            <a:r>
              <a:rPr lang="en-US" sz="2400" dirty="0">
                <a:latin typeface="Century Gothic"/>
                <a:cs typeface="Century Gothic"/>
              </a:rPr>
              <a:t>Central Banks don’t have any technical solution of monitoring liabilities of fiat-backed Stablecoins and the assets that back them</a:t>
            </a:r>
          </a:p>
          <a:p>
            <a:pPr marL="457200" indent="-457200" algn="just">
              <a:spcBef>
                <a:spcPts val="600"/>
              </a:spcBef>
              <a:buFont typeface="Arial" panose="020B0604020202020204" pitchFamily="34" charset="0"/>
              <a:buChar char="•"/>
            </a:pPr>
            <a:r>
              <a:rPr lang="en-US" sz="2400" dirty="0">
                <a:latin typeface="Century Gothic"/>
                <a:cs typeface="Century Gothic"/>
              </a:rPr>
              <a:t>Teether issues audit report on its consolidated reserve account to show that it’s liabilities are 100% covered by its reserves and assets </a:t>
            </a:r>
          </a:p>
          <a:p>
            <a:pPr marL="457200" indent="-457200" algn="just">
              <a:spcBef>
                <a:spcPts val="600"/>
              </a:spcBef>
              <a:buFont typeface="Arial" panose="020B0604020202020204" pitchFamily="34" charset="0"/>
              <a:buChar char="•"/>
            </a:pPr>
            <a:r>
              <a:rPr lang="en-US" sz="2400" dirty="0">
                <a:latin typeface="Century Gothic"/>
                <a:cs typeface="Century Gothic"/>
              </a:rPr>
              <a:t>Teether shared Audit Report on Consolidated Reserve Account in accordance with ISAE 3000. (Revised). – “Assurance Engagements Other than Audit and Review of Historical Financial Information” issued by IAASB. </a:t>
            </a:r>
          </a:p>
          <a:p>
            <a:pPr marL="457200" indent="-457200" algn="just">
              <a:spcBef>
                <a:spcPts val="600"/>
              </a:spcBef>
              <a:buFont typeface="Arial" panose="020B0604020202020204" pitchFamily="34" charset="0"/>
              <a:buChar char="•"/>
            </a:pPr>
            <a:endParaRPr lang="en-US" sz="2400" dirty="0">
              <a:latin typeface="Century Gothic"/>
              <a:cs typeface="Century Gothic"/>
            </a:endParaRPr>
          </a:p>
          <a:p>
            <a:pPr algn="ctr">
              <a:spcBef>
                <a:spcPts val="600"/>
              </a:spcBef>
            </a:pPr>
            <a:r>
              <a:rPr lang="en-US" sz="2400" b="1" dirty="0">
                <a:latin typeface="Century Gothic"/>
                <a:cs typeface="Century Gothic"/>
              </a:rPr>
              <a:t>Red Flags </a:t>
            </a:r>
          </a:p>
          <a:p>
            <a:pPr algn="ctr">
              <a:spcBef>
                <a:spcPts val="600"/>
              </a:spcBef>
            </a:pPr>
            <a:endParaRPr lang="en-US" sz="2400" dirty="0">
              <a:latin typeface="Century Gothic"/>
              <a:cs typeface="Century Gothic"/>
            </a:endParaRPr>
          </a:p>
          <a:p>
            <a:pPr marL="457200" indent="-457200" algn="just">
              <a:spcBef>
                <a:spcPts val="600"/>
              </a:spcBef>
              <a:buFont typeface="Arial" panose="020B0604020202020204" pitchFamily="34" charset="0"/>
              <a:buChar char="•"/>
            </a:pPr>
            <a:r>
              <a:rPr lang="en-US" sz="2400" dirty="0">
                <a:latin typeface="Century Gothic"/>
                <a:cs typeface="Century Gothic"/>
              </a:rPr>
              <a:t>Audit Report is based upon Consolidated Reserves Account prepared by the management NOT  extracted from an audited financial statement</a:t>
            </a:r>
          </a:p>
          <a:p>
            <a:pPr marL="457200" indent="-457200" algn="just">
              <a:spcBef>
                <a:spcPts val="600"/>
              </a:spcBef>
              <a:buFont typeface="Arial" panose="020B0604020202020204" pitchFamily="34" charset="0"/>
              <a:buChar char="•"/>
            </a:pPr>
            <a:r>
              <a:rPr lang="en-US" sz="2400" dirty="0">
                <a:latin typeface="Century Gothic"/>
                <a:cs typeface="Century Gothic"/>
              </a:rPr>
              <a:t>Teether has never published its audited financial statements in the last 5 years triggering existential fears over the $68 Bn Stablecoins dependability and bonafide.  </a:t>
            </a:r>
          </a:p>
          <a:p>
            <a:pPr marL="457200" indent="-457200" algn="just">
              <a:spcBef>
                <a:spcPts val="600"/>
              </a:spcBef>
              <a:buFont typeface="Arial" panose="020B0604020202020204" pitchFamily="34" charset="0"/>
              <a:buChar char="•"/>
            </a:pPr>
            <a:r>
              <a:rPr lang="en-US" sz="2400" dirty="0">
                <a:latin typeface="Century Gothic"/>
                <a:cs typeface="Century Gothic"/>
              </a:rPr>
              <a:t>ISAE 3000 may not be suitable for audit of Consolidated Reserves. </a:t>
            </a:r>
          </a:p>
          <a:p>
            <a:pPr>
              <a:spcBef>
                <a:spcPts val="600"/>
              </a:spcBef>
            </a:pPr>
            <a:endParaRPr lang="en-US" sz="2400" dirty="0">
              <a:latin typeface="Century Gothic"/>
              <a:cs typeface="Century Gothic"/>
            </a:endParaRPr>
          </a:p>
        </p:txBody>
      </p:sp>
      <p:sp>
        <p:nvSpPr>
          <p:cNvPr id="8" name="Rectangle 7">
            <a:extLst>
              <a:ext uri="{FF2B5EF4-FFF2-40B4-BE49-F238E27FC236}">
                <a16:creationId xmlns:a16="http://schemas.microsoft.com/office/drawing/2014/main" id="{0279A104-7FF3-D24A-1139-67719F42466F}"/>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9" name="Date Placeholder 1">
            <a:extLst>
              <a:ext uri="{FF2B5EF4-FFF2-40B4-BE49-F238E27FC236}">
                <a16:creationId xmlns:a16="http://schemas.microsoft.com/office/drawing/2014/main" id="{CAA8D743-E97D-BCC7-334D-892005BE2FCB}"/>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2" name="Slide Number Placeholder 2">
            <a:extLst>
              <a:ext uri="{FF2B5EF4-FFF2-40B4-BE49-F238E27FC236}">
                <a16:creationId xmlns:a16="http://schemas.microsoft.com/office/drawing/2014/main" id="{4F2A6C2C-AC03-A3C9-084E-E50AD9A1B5FF}"/>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19</a:t>
            </a:fld>
            <a:endParaRPr lang="en-US" sz="2000" dirty="0">
              <a:solidFill>
                <a:schemeClr val="tx1">
                  <a:lumMod val="50000"/>
                  <a:lumOff val="50000"/>
                </a:schemeClr>
              </a:solidFill>
            </a:endParaRPr>
          </a:p>
        </p:txBody>
      </p:sp>
      <p:pic>
        <p:nvPicPr>
          <p:cNvPr id="4" name="Picture 3">
            <a:extLst>
              <a:ext uri="{FF2B5EF4-FFF2-40B4-BE49-F238E27FC236}">
                <a16:creationId xmlns:a16="http://schemas.microsoft.com/office/drawing/2014/main" id="{EE8311D4-46E4-DC8D-D5C2-3DBAF219DF80}"/>
              </a:ext>
            </a:extLst>
          </p:cNvPr>
          <p:cNvPicPr>
            <a:picLocks noChangeAspect="1"/>
          </p:cNvPicPr>
          <p:nvPr/>
        </p:nvPicPr>
        <p:blipFill>
          <a:blip r:embed="rId2"/>
          <a:stretch>
            <a:fillRect/>
          </a:stretch>
        </p:blipFill>
        <p:spPr>
          <a:xfrm>
            <a:off x="6407586" y="4671683"/>
            <a:ext cx="5215662" cy="7327266"/>
          </a:xfrm>
          <a:prstGeom prst="rect">
            <a:avLst/>
          </a:prstGeom>
          <a:ln w="19050">
            <a:solidFill>
              <a:schemeClr val="bg1">
                <a:lumMod val="85000"/>
              </a:schemeClr>
            </a:solidFill>
          </a:ln>
        </p:spPr>
      </p:pic>
      <p:pic>
        <p:nvPicPr>
          <p:cNvPr id="12" name="Picture 11">
            <a:extLst>
              <a:ext uri="{FF2B5EF4-FFF2-40B4-BE49-F238E27FC236}">
                <a16:creationId xmlns:a16="http://schemas.microsoft.com/office/drawing/2014/main" id="{340581CA-D0F8-7A34-B6AE-3D7513FE83E4}"/>
              </a:ext>
            </a:extLst>
          </p:cNvPr>
          <p:cNvPicPr>
            <a:picLocks noChangeAspect="1"/>
          </p:cNvPicPr>
          <p:nvPr/>
        </p:nvPicPr>
        <p:blipFill>
          <a:blip r:embed="rId3"/>
          <a:stretch>
            <a:fillRect/>
          </a:stretch>
        </p:blipFill>
        <p:spPr>
          <a:xfrm>
            <a:off x="2872569" y="2414612"/>
            <a:ext cx="5667328" cy="8107749"/>
          </a:xfrm>
          <a:prstGeom prst="rect">
            <a:avLst/>
          </a:prstGeom>
          <a:ln w="19050">
            <a:solidFill>
              <a:schemeClr val="bg1">
                <a:lumMod val="85000"/>
              </a:schemeClr>
            </a:solidFill>
          </a:ln>
        </p:spPr>
      </p:pic>
      <p:pic>
        <p:nvPicPr>
          <p:cNvPr id="5" name="Picture 4">
            <a:extLst>
              <a:ext uri="{FF2B5EF4-FFF2-40B4-BE49-F238E27FC236}">
                <a16:creationId xmlns:a16="http://schemas.microsoft.com/office/drawing/2014/main" id="{C728BC13-EF34-E518-56F4-29EBD9AB4C09}"/>
              </a:ext>
            </a:extLst>
          </p:cNvPr>
          <p:cNvPicPr>
            <a:picLocks noChangeAspect="1"/>
          </p:cNvPicPr>
          <p:nvPr/>
        </p:nvPicPr>
        <p:blipFill>
          <a:blip r:embed="rId4"/>
          <a:stretch>
            <a:fillRect/>
          </a:stretch>
        </p:blipFill>
        <p:spPr>
          <a:xfrm>
            <a:off x="18449233" y="7033191"/>
            <a:ext cx="1005927" cy="1143099"/>
          </a:xfrm>
          <a:prstGeom prst="rect">
            <a:avLst/>
          </a:prstGeom>
        </p:spPr>
      </p:pic>
      <p:pic>
        <p:nvPicPr>
          <p:cNvPr id="3" name="Picture 2">
            <a:extLst>
              <a:ext uri="{FF2B5EF4-FFF2-40B4-BE49-F238E27FC236}">
                <a16:creationId xmlns:a16="http://schemas.microsoft.com/office/drawing/2014/main" id="{22AA18B8-F51F-5DFB-D366-3B9462BFBB8B}"/>
              </a:ext>
            </a:extLst>
          </p:cNvPr>
          <p:cNvPicPr>
            <a:picLocks noChangeAspect="1"/>
          </p:cNvPicPr>
          <p:nvPr/>
        </p:nvPicPr>
        <p:blipFill>
          <a:blip r:embed="rId5"/>
          <a:stretch>
            <a:fillRect/>
          </a:stretch>
        </p:blipFill>
        <p:spPr>
          <a:xfrm>
            <a:off x="288920" y="239165"/>
            <a:ext cx="1105871" cy="893896"/>
          </a:xfrm>
          <a:prstGeom prst="rect">
            <a:avLst/>
          </a:prstGeom>
        </p:spPr>
      </p:pic>
    </p:spTree>
    <p:extLst>
      <p:ext uri="{BB962C8B-B14F-4D97-AF65-F5344CB8AC3E}">
        <p14:creationId xmlns:p14="http://schemas.microsoft.com/office/powerpoint/2010/main" val="2156597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B28C97-8F93-D499-3430-1403D4FE02CC}"/>
              </a:ext>
            </a:extLst>
          </p:cNvPr>
          <p:cNvSpPr/>
          <p:nvPr/>
        </p:nvSpPr>
        <p:spPr>
          <a:xfrm>
            <a:off x="6813082" y="3536958"/>
            <a:ext cx="10517820" cy="4924498"/>
          </a:xfrm>
          <a:prstGeom prst="rect">
            <a:avLst/>
          </a:prstGeom>
          <a:pattFill prst="ltDn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dirty="0"/>
          </a:p>
        </p:txBody>
      </p:sp>
      <p:sp>
        <p:nvSpPr>
          <p:cNvPr id="5" name="TextBox 88">
            <a:extLst>
              <a:ext uri="{FF2B5EF4-FFF2-40B4-BE49-F238E27FC236}">
                <a16:creationId xmlns:a16="http://schemas.microsoft.com/office/drawing/2014/main" id="{BD9BBEC7-A722-2161-1F07-3C8F896F67C0}"/>
              </a:ext>
            </a:extLst>
          </p:cNvPr>
          <p:cNvSpPr txBox="1"/>
          <p:nvPr/>
        </p:nvSpPr>
        <p:spPr>
          <a:xfrm>
            <a:off x="6813082" y="4068968"/>
            <a:ext cx="10517819" cy="3886962"/>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97280" marR="0" lvl="0" indent="-54864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800" b="1" i="0" u="none" strike="noStrike" kern="1200" cap="none" spc="0" normalizeH="0" noProof="0" dirty="0">
                <a:ln>
                  <a:noFill/>
                </a:ln>
                <a:effectLst/>
                <a:uLnTx/>
                <a:uFillTx/>
                <a:latin typeface="Century Gothic" panose="020B0502020202020204" pitchFamily="34" charset="0"/>
              </a:rPr>
              <a:t>Preamble</a:t>
            </a:r>
          </a:p>
          <a:p>
            <a:pPr marL="1097280" indent="-548640">
              <a:lnSpc>
                <a:spcPct val="150000"/>
              </a:lnSpc>
              <a:buFont typeface="Courier New" panose="02070309020205020404" pitchFamily="49" charset="0"/>
              <a:buChar char="o"/>
              <a:defRPr/>
            </a:pPr>
            <a:r>
              <a:rPr lang="en-US" sz="2800" b="1" dirty="0">
                <a:latin typeface="Century Gothic" panose="020B0502020202020204" pitchFamily="34" charset="0"/>
              </a:rPr>
              <a:t>Proof of Reserves  </a:t>
            </a:r>
            <a:endParaRPr lang="en-US" sz="2800" b="1" noProof="0" dirty="0">
              <a:latin typeface="Century Gothic" panose="020B0502020202020204" pitchFamily="34" charset="0"/>
            </a:endParaRPr>
          </a:p>
          <a:p>
            <a:pPr marL="1097280" indent="-548640">
              <a:lnSpc>
                <a:spcPct val="150000"/>
              </a:lnSpc>
              <a:buFont typeface="Courier New" panose="02070309020205020404" pitchFamily="49" charset="0"/>
              <a:buChar char="o"/>
              <a:defRPr/>
            </a:pPr>
            <a:r>
              <a:rPr lang="en-US" sz="2800" b="1" noProof="0" dirty="0">
                <a:latin typeface="Century Gothic" panose="020B0502020202020204" pitchFamily="34" charset="0"/>
              </a:rPr>
              <a:t>Issues &amp; Challenges </a:t>
            </a:r>
            <a:endParaRPr kumimoji="0" lang="en-US" sz="2800" b="1" i="0" u="none" strike="noStrike" kern="1200" cap="none" spc="0" normalizeH="0" noProof="0" dirty="0">
              <a:ln>
                <a:noFill/>
              </a:ln>
              <a:effectLst/>
              <a:uLnTx/>
              <a:uFillTx/>
              <a:latin typeface="Century Gothic" panose="020B0502020202020204" pitchFamily="34" charset="0"/>
            </a:endParaRPr>
          </a:p>
          <a:p>
            <a:pPr marL="1097280" marR="0" lvl="0" indent="-54864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2800" b="1" baseline="0" dirty="0">
                <a:latin typeface="Century Gothic" panose="020B0502020202020204" pitchFamily="34" charset="0"/>
              </a:rPr>
              <a:t>Auditing Standards &amp; Guidance</a:t>
            </a:r>
          </a:p>
          <a:p>
            <a:pPr marL="1097280" marR="0" lvl="0" indent="-54864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2800" b="1" baseline="0" dirty="0">
                <a:latin typeface="Century Gothic" panose="020B0502020202020204" pitchFamily="34" charset="0"/>
              </a:rPr>
              <a:t>Way Forward</a:t>
            </a:r>
          </a:p>
          <a:p>
            <a:pPr marL="1097280" marR="0" lvl="0" indent="-54864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800" b="1" i="0" u="none" strike="noStrike" kern="1200" cap="none" spc="0" normalizeH="0" noProof="0" dirty="0">
                <a:ln>
                  <a:noFill/>
                </a:ln>
                <a:effectLst/>
                <a:uLnTx/>
                <a:uFillTx/>
                <a:latin typeface="Century Gothic" panose="020B0502020202020204" pitchFamily="34" charset="0"/>
              </a:rPr>
              <a:t>Q &amp; A</a:t>
            </a:r>
            <a:endParaRPr kumimoji="0" lang="en-US" sz="2800" b="1" i="0" u="none" strike="noStrike" kern="1200" cap="none" spc="0" normalizeH="0" baseline="0" noProof="0" dirty="0">
              <a:ln>
                <a:noFill/>
              </a:ln>
              <a:effectLst/>
              <a:uLnTx/>
              <a:uFillTx/>
              <a:latin typeface="Century Gothic" panose="020B0502020202020204" pitchFamily="34" charset="0"/>
            </a:endParaRPr>
          </a:p>
        </p:txBody>
      </p:sp>
      <p:sp>
        <p:nvSpPr>
          <p:cNvPr id="7" name="Rectangle 6">
            <a:extLst>
              <a:ext uri="{FF2B5EF4-FFF2-40B4-BE49-F238E27FC236}">
                <a16:creationId xmlns:a16="http://schemas.microsoft.com/office/drawing/2014/main" id="{160DEB70-423F-7516-E9C0-86341740E2C7}"/>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9" name="Date Placeholder 1">
            <a:extLst>
              <a:ext uri="{FF2B5EF4-FFF2-40B4-BE49-F238E27FC236}">
                <a16:creationId xmlns:a16="http://schemas.microsoft.com/office/drawing/2014/main" id="{46DC93A4-C6EE-52F6-EF46-BB50D3228DA2}"/>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2" name="Textfeld 30">
            <a:extLst>
              <a:ext uri="{FF2B5EF4-FFF2-40B4-BE49-F238E27FC236}">
                <a16:creationId xmlns:a16="http://schemas.microsoft.com/office/drawing/2014/main" id="{3F4F066C-AEE9-641D-D4BD-3AE1FC70264B}"/>
              </a:ext>
            </a:extLst>
          </p:cNvPr>
          <p:cNvSpPr txBox="1"/>
          <p:nvPr/>
        </p:nvSpPr>
        <p:spPr>
          <a:xfrm>
            <a:off x="6813082" y="2294220"/>
            <a:ext cx="9877025" cy="1015663"/>
          </a:xfrm>
          <a:prstGeom prst="rect">
            <a:avLst/>
          </a:prstGeom>
          <a:noFill/>
        </p:spPr>
        <p:txBody>
          <a:bodyPr wrap="square" rtlCol="0">
            <a:spAutoFit/>
          </a:bodyPr>
          <a:lstStyle/>
          <a:p>
            <a:pPr algn="ctr"/>
            <a:r>
              <a:rPr lang="de-DE" sz="6000" dirty="0">
                <a:latin typeface="Century Gothic"/>
                <a:cs typeface="Century Gothic"/>
              </a:rPr>
              <a:t>Outline</a:t>
            </a:r>
          </a:p>
        </p:txBody>
      </p:sp>
      <p:sp>
        <p:nvSpPr>
          <p:cNvPr id="6" name="Slide Number Placeholder 2">
            <a:extLst>
              <a:ext uri="{FF2B5EF4-FFF2-40B4-BE49-F238E27FC236}">
                <a16:creationId xmlns:a16="http://schemas.microsoft.com/office/drawing/2014/main" id="{D1EA7D15-A8F8-2546-38DC-988D253C7EBC}"/>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2</a:t>
            </a:fld>
            <a:endParaRPr lang="en-US" sz="2000" dirty="0">
              <a:solidFill>
                <a:schemeClr val="tx1">
                  <a:lumMod val="50000"/>
                  <a:lumOff val="50000"/>
                </a:schemeClr>
              </a:solidFill>
            </a:endParaRPr>
          </a:p>
        </p:txBody>
      </p:sp>
      <p:pic>
        <p:nvPicPr>
          <p:cNvPr id="3" name="Picture 2">
            <a:extLst>
              <a:ext uri="{FF2B5EF4-FFF2-40B4-BE49-F238E27FC236}">
                <a16:creationId xmlns:a16="http://schemas.microsoft.com/office/drawing/2014/main" id="{A6A1EF50-DA0E-EBEA-D761-5956F5097E01}"/>
              </a:ext>
            </a:extLst>
          </p:cNvPr>
          <p:cNvPicPr>
            <a:picLocks noChangeAspect="1"/>
          </p:cNvPicPr>
          <p:nvPr/>
        </p:nvPicPr>
        <p:blipFill>
          <a:blip r:embed="rId2"/>
          <a:stretch>
            <a:fillRect/>
          </a:stretch>
        </p:blipFill>
        <p:spPr>
          <a:xfrm>
            <a:off x="288920" y="239165"/>
            <a:ext cx="1105871" cy="893896"/>
          </a:xfrm>
          <a:prstGeom prst="rect">
            <a:avLst/>
          </a:prstGeom>
        </p:spPr>
      </p:pic>
    </p:spTree>
    <p:extLst>
      <p:ext uri="{BB962C8B-B14F-4D97-AF65-F5344CB8AC3E}">
        <p14:creationId xmlns:p14="http://schemas.microsoft.com/office/powerpoint/2010/main" val="3132884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30">
            <a:extLst>
              <a:ext uri="{FF2B5EF4-FFF2-40B4-BE49-F238E27FC236}">
                <a16:creationId xmlns:a16="http://schemas.microsoft.com/office/drawing/2014/main" id="{80E2A960-9206-8365-C1AC-0254CC72F277}"/>
              </a:ext>
            </a:extLst>
          </p:cNvPr>
          <p:cNvSpPr txBox="1"/>
          <p:nvPr/>
        </p:nvSpPr>
        <p:spPr>
          <a:xfrm>
            <a:off x="2146853" y="501734"/>
            <a:ext cx="20236070" cy="1015663"/>
          </a:xfrm>
          <a:prstGeom prst="rect">
            <a:avLst/>
          </a:prstGeom>
          <a:noFill/>
        </p:spPr>
        <p:txBody>
          <a:bodyPr wrap="square" rtlCol="0">
            <a:spAutoFit/>
          </a:bodyPr>
          <a:lstStyle/>
          <a:p>
            <a:pPr algn="ctr"/>
            <a:r>
              <a:rPr lang="de-DE" sz="6000" dirty="0">
                <a:latin typeface="Century Gothic"/>
                <a:cs typeface="Century Gothic"/>
              </a:rPr>
              <a:t>Circle Internet Financial Inc.    </a:t>
            </a:r>
          </a:p>
        </p:txBody>
      </p:sp>
      <p:sp>
        <p:nvSpPr>
          <p:cNvPr id="7" name="TextBox 6">
            <a:extLst>
              <a:ext uri="{FF2B5EF4-FFF2-40B4-BE49-F238E27FC236}">
                <a16:creationId xmlns:a16="http://schemas.microsoft.com/office/drawing/2014/main" id="{6247BA4C-05AB-DDCC-A11C-C8C95A39DFC6}"/>
              </a:ext>
            </a:extLst>
          </p:cNvPr>
          <p:cNvSpPr txBox="1"/>
          <p:nvPr/>
        </p:nvSpPr>
        <p:spPr>
          <a:xfrm>
            <a:off x="13050520" y="2732665"/>
            <a:ext cx="9570942" cy="7478970"/>
          </a:xfrm>
          <a:prstGeom prst="rect">
            <a:avLst/>
          </a:prstGeom>
          <a:noFill/>
        </p:spPr>
        <p:txBody>
          <a:bodyPr wrap="square" rtlCol="0">
            <a:spAutoFit/>
          </a:bodyPr>
          <a:lstStyle/>
          <a:p>
            <a:pPr algn="ctr"/>
            <a:r>
              <a:rPr lang="en-US" sz="2800" b="1" dirty="0">
                <a:latin typeface="Century Gothic"/>
                <a:cs typeface="Century Gothic"/>
              </a:rPr>
              <a:t>Facts </a:t>
            </a:r>
          </a:p>
          <a:p>
            <a:endParaRPr lang="en-US" sz="2800" b="1" dirty="0">
              <a:latin typeface="Century Gothic"/>
              <a:cs typeface="Century Gothic"/>
            </a:endParaRPr>
          </a:p>
          <a:p>
            <a:pPr marL="457200" indent="-457200" algn="just">
              <a:buFont typeface="Arial" panose="020B0604020202020204" pitchFamily="34" charset="0"/>
              <a:buChar char="•"/>
            </a:pPr>
            <a:r>
              <a:rPr lang="en-US" sz="2400" dirty="0">
                <a:latin typeface="Century Gothic"/>
                <a:cs typeface="Century Gothic"/>
              </a:rPr>
              <a:t>Attestation Report on Reserve Account in accordance with Attestation Standards issued by AICPA.</a:t>
            </a:r>
          </a:p>
          <a:p>
            <a:pPr marL="457200" indent="-457200" algn="just">
              <a:spcBef>
                <a:spcPts val="600"/>
              </a:spcBef>
              <a:buFont typeface="Arial" panose="020B0604020202020204" pitchFamily="34" charset="0"/>
              <a:buChar char="•"/>
            </a:pPr>
            <a:r>
              <a:rPr lang="en-US" sz="2400" dirty="0">
                <a:latin typeface="Century Gothic"/>
                <a:cs typeface="Century Gothic"/>
              </a:rPr>
              <a:t>The Practitioners used the words “correctly stated” in expression of opinion in their reports for the months from  October 2018 to December 2021.  </a:t>
            </a:r>
          </a:p>
          <a:p>
            <a:pPr marL="457200" indent="-457200" algn="just">
              <a:spcBef>
                <a:spcPts val="600"/>
              </a:spcBef>
              <a:buFont typeface="Arial" panose="020B0604020202020204" pitchFamily="34" charset="0"/>
              <a:buChar char="•"/>
            </a:pPr>
            <a:endParaRPr lang="en-US" sz="2400" dirty="0">
              <a:latin typeface="Century Gothic"/>
              <a:cs typeface="Century Gothic"/>
            </a:endParaRPr>
          </a:p>
          <a:p>
            <a:pPr algn="ctr">
              <a:spcBef>
                <a:spcPts val="600"/>
              </a:spcBef>
            </a:pPr>
            <a:r>
              <a:rPr lang="en-US" sz="2400" b="1" dirty="0">
                <a:latin typeface="Century Gothic"/>
                <a:cs typeface="Century Gothic"/>
              </a:rPr>
              <a:t>Red Flags </a:t>
            </a:r>
          </a:p>
          <a:p>
            <a:pPr algn="ctr">
              <a:spcBef>
                <a:spcPts val="600"/>
              </a:spcBef>
            </a:pPr>
            <a:endParaRPr lang="en-US" sz="2400" dirty="0">
              <a:latin typeface="Century Gothic"/>
              <a:cs typeface="Century Gothic"/>
            </a:endParaRPr>
          </a:p>
          <a:p>
            <a:pPr marL="457200" indent="-457200" algn="just">
              <a:spcBef>
                <a:spcPts val="600"/>
              </a:spcBef>
              <a:buFont typeface="Arial" panose="020B0604020202020204" pitchFamily="34" charset="0"/>
              <a:buChar char="•"/>
            </a:pPr>
            <a:r>
              <a:rPr lang="en-US" sz="2400" dirty="0">
                <a:latin typeface="Century Gothic"/>
                <a:cs typeface="Century Gothic"/>
              </a:rPr>
              <a:t>The use of words “correctly stated” amounts to providing “Absolute Assurance” on Reserve Account. </a:t>
            </a:r>
          </a:p>
          <a:p>
            <a:pPr marL="457200" indent="-457200" algn="just">
              <a:spcBef>
                <a:spcPts val="600"/>
              </a:spcBef>
              <a:buFont typeface="Arial" panose="020B0604020202020204" pitchFamily="34" charset="0"/>
              <a:buChar char="•"/>
            </a:pPr>
            <a:r>
              <a:rPr lang="en-US" sz="2400" dirty="0">
                <a:latin typeface="Century Gothic"/>
                <a:cs typeface="Century Gothic"/>
              </a:rPr>
              <a:t>“Absolute Assurance is not attainable because of the nature of audit evidence and characteristics of the fraud” – AICPA SAS No 82  </a:t>
            </a:r>
          </a:p>
          <a:p>
            <a:pPr marL="457200" indent="-457200" algn="just">
              <a:spcBef>
                <a:spcPts val="600"/>
              </a:spcBef>
              <a:buFont typeface="Arial" panose="020B0604020202020204" pitchFamily="34" charset="0"/>
              <a:buChar char="•"/>
            </a:pPr>
            <a:r>
              <a:rPr lang="en-US" sz="2400" dirty="0">
                <a:latin typeface="Century Gothic"/>
                <a:cs typeface="Century Gothic"/>
              </a:rPr>
              <a:t>AICPA  suggests the use of words “fairly stated” in expression of opinion – SSAE 18 </a:t>
            </a:r>
          </a:p>
          <a:p>
            <a:pPr>
              <a:spcBef>
                <a:spcPts val="600"/>
              </a:spcBef>
            </a:pPr>
            <a:endParaRPr lang="en-US" sz="2400" dirty="0">
              <a:latin typeface="Century Gothic"/>
              <a:cs typeface="Century Gothic"/>
            </a:endParaRPr>
          </a:p>
        </p:txBody>
      </p:sp>
      <p:sp>
        <p:nvSpPr>
          <p:cNvPr id="8" name="Rectangle 7">
            <a:extLst>
              <a:ext uri="{FF2B5EF4-FFF2-40B4-BE49-F238E27FC236}">
                <a16:creationId xmlns:a16="http://schemas.microsoft.com/office/drawing/2014/main" id="{0279A104-7FF3-D24A-1139-67719F42466F}"/>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9" name="Date Placeholder 1">
            <a:extLst>
              <a:ext uri="{FF2B5EF4-FFF2-40B4-BE49-F238E27FC236}">
                <a16:creationId xmlns:a16="http://schemas.microsoft.com/office/drawing/2014/main" id="{CAA8D743-E97D-BCC7-334D-892005BE2FCB}"/>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2" name="Slide Number Placeholder 2">
            <a:extLst>
              <a:ext uri="{FF2B5EF4-FFF2-40B4-BE49-F238E27FC236}">
                <a16:creationId xmlns:a16="http://schemas.microsoft.com/office/drawing/2014/main" id="{4F2A6C2C-AC03-A3C9-084E-E50AD9A1B5FF}"/>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20</a:t>
            </a:fld>
            <a:endParaRPr lang="en-US" sz="2000" dirty="0">
              <a:solidFill>
                <a:schemeClr val="tx1">
                  <a:lumMod val="50000"/>
                  <a:lumOff val="50000"/>
                </a:schemeClr>
              </a:solidFill>
            </a:endParaRPr>
          </a:p>
        </p:txBody>
      </p:sp>
      <p:pic>
        <p:nvPicPr>
          <p:cNvPr id="16" name="Picture 15">
            <a:extLst>
              <a:ext uri="{FF2B5EF4-FFF2-40B4-BE49-F238E27FC236}">
                <a16:creationId xmlns:a16="http://schemas.microsoft.com/office/drawing/2014/main" id="{E80A1008-AA1A-7432-CE97-5611ACC0E06B}"/>
              </a:ext>
            </a:extLst>
          </p:cNvPr>
          <p:cNvPicPr>
            <a:picLocks noChangeAspect="1"/>
          </p:cNvPicPr>
          <p:nvPr/>
        </p:nvPicPr>
        <p:blipFill>
          <a:blip r:embed="rId2"/>
          <a:stretch>
            <a:fillRect/>
          </a:stretch>
        </p:blipFill>
        <p:spPr>
          <a:xfrm>
            <a:off x="5731683" y="3327748"/>
            <a:ext cx="5604973" cy="7385779"/>
          </a:xfrm>
          <a:prstGeom prst="rect">
            <a:avLst/>
          </a:prstGeom>
          <a:ln w="19050">
            <a:solidFill>
              <a:schemeClr val="bg1">
                <a:lumMod val="75000"/>
              </a:schemeClr>
            </a:solidFill>
          </a:ln>
        </p:spPr>
      </p:pic>
      <p:pic>
        <p:nvPicPr>
          <p:cNvPr id="17" name="Picture 16">
            <a:extLst>
              <a:ext uri="{FF2B5EF4-FFF2-40B4-BE49-F238E27FC236}">
                <a16:creationId xmlns:a16="http://schemas.microsoft.com/office/drawing/2014/main" id="{0540CD47-72E0-A2E4-98F7-06AEB49BD6DF}"/>
              </a:ext>
            </a:extLst>
          </p:cNvPr>
          <p:cNvPicPr>
            <a:picLocks noChangeAspect="1"/>
          </p:cNvPicPr>
          <p:nvPr/>
        </p:nvPicPr>
        <p:blipFill>
          <a:blip r:embed="rId3"/>
          <a:stretch>
            <a:fillRect/>
          </a:stretch>
        </p:blipFill>
        <p:spPr>
          <a:xfrm>
            <a:off x="2324653" y="2196569"/>
            <a:ext cx="5604974" cy="7285361"/>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0C445A12-7F14-30E3-8FDF-421A71F404F3}"/>
              </a:ext>
            </a:extLst>
          </p:cNvPr>
          <p:cNvPicPr>
            <a:picLocks noChangeAspect="1"/>
          </p:cNvPicPr>
          <p:nvPr/>
        </p:nvPicPr>
        <p:blipFill>
          <a:blip r:embed="rId4"/>
          <a:stretch>
            <a:fillRect/>
          </a:stretch>
        </p:blipFill>
        <p:spPr>
          <a:xfrm>
            <a:off x="19005824" y="5714901"/>
            <a:ext cx="1005927" cy="1143099"/>
          </a:xfrm>
          <a:prstGeom prst="rect">
            <a:avLst/>
          </a:prstGeom>
        </p:spPr>
      </p:pic>
      <p:pic>
        <p:nvPicPr>
          <p:cNvPr id="4" name="Picture 3">
            <a:extLst>
              <a:ext uri="{FF2B5EF4-FFF2-40B4-BE49-F238E27FC236}">
                <a16:creationId xmlns:a16="http://schemas.microsoft.com/office/drawing/2014/main" id="{F5D5F4AB-811E-10A2-7299-AC45D483BBC4}"/>
              </a:ext>
            </a:extLst>
          </p:cNvPr>
          <p:cNvPicPr>
            <a:picLocks noChangeAspect="1"/>
          </p:cNvPicPr>
          <p:nvPr/>
        </p:nvPicPr>
        <p:blipFill>
          <a:blip r:embed="rId5"/>
          <a:stretch>
            <a:fillRect/>
          </a:stretch>
        </p:blipFill>
        <p:spPr>
          <a:xfrm>
            <a:off x="288920" y="239165"/>
            <a:ext cx="1105871" cy="893896"/>
          </a:xfrm>
          <a:prstGeom prst="rect">
            <a:avLst/>
          </a:prstGeom>
        </p:spPr>
      </p:pic>
    </p:spTree>
    <p:extLst>
      <p:ext uri="{BB962C8B-B14F-4D97-AF65-F5344CB8AC3E}">
        <p14:creationId xmlns:p14="http://schemas.microsoft.com/office/powerpoint/2010/main" val="3235896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2925F1-800C-6C65-628C-F943E5A3CA45}"/>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41078A3-68CA-06F3-C6FC-1869C3B7F67E}"/>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4" name="Slide Number Placeholder 2">
            <a:extLst>
              <a:ext uri="{FF2B5EF4-FFF2-40B4-BE49-F238E27FC236}">
                <a16:creationId xmlns:a16="http://schemas.microsoft.com/office/drawing/2014/main" id="{0CFCDC65-33E6-787C-F000-B0CA50E62B3D}"/>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21</a:t>
            </a:fld>
            <a:endParaRPr lang="en-US" sz="2000" dirty="0">
              <a:solidFill>
                <a:schemeClr val="tx1">
                  <a:lumMod val="50000"/>
                  <a:lumOff val="50000"/>
                </a:schemeClr>
              </a:solidFill>
            </a:endParaRPr>
          </a:p>
        </p:txBody>
      </p:sp>
      <p:pic>
        <p:nvPicPr>
          <p:cNvPr id="6" name="Picture 5">
            <a:extLst>
              <a:ext uri="{FF2B5EF4-FFF2-40B4-BE49-F238E27FC236}">
                <a16:creationId xmlns:a16="http://schemas.microsoft.com/office/drawing/2014/main" id="{5350B6E5-0BEE-DBA1-D35F-9C6CCC473819}"/>
              </a:ext>
            </a:extLst>
          </p:cNvPr>
          <p:cNvPicPr>
            <a:picLocks noChangeAspect="1"/>
          </p:cNvPicPr>
          <p:nvPr/>
        </p:nvPicPr>
        <p:blipFill>
          <a:blip r:embed="rId2"/>
          <a:stretch>
            <a:fillRect/>
          </a:stretch>
        </p:blipFill>
        <p:spPr>
          <a:xfrm>
            <a:off x="2398129" y="2141061"/>
            <a:ext cx="9237374" cy="10047368"/>
          </a:xfrm>
          <a:prstGeom prst="rect">
            <a:avLst/>
          </a:prstGeom>
          <a:ln w="28575">
            <a:solidFill>
              <a:schemeClr val="tx1">
                <a:lumMod val="50000"/>
                <a:lumOff val="50000"/>
              </a:schemeClr>
            </a:solidFill>
          </a:ln>
        </p:spPr>
      </p:pic>
      <p:sp>
        <p:nvSpPr>
          <p:cNvPr id="7" name="Textfeld 30">
            <a:extLst>
              <a:ext uri="{FF2B5EF4-FFF2-40B4-BE49-F238E27FC236}">
                <a16:creationId xmlns:a16="http://schemas.microsoft.com/office/drawing/2014/main" id="{6472F96C-3E43-BD67-4D70-E0E78E9CFB4A}"/>
              </a:ext>
            </a:extLst>
          </p:cNvPr>
          <p:cNvSpPr txBox="1"/>
          <p:nvPr/>
        </p:nvSpPr>
        <p:spPr>
          <a:xfrm>
            <a:off x="2126975" y="501734"/>
            <a:ext cx="20255948" cy="1015663"/>
          </a:xfrm>
          <a:prstGeom prst="rect">
            <a:avLst/>
          </a:prstGeom>
          <a:noFill/>
        </p:spPr>
        <p:txBody>
          <a:bodyPr wrap="square" rtlCol="0">
            <a:spAutoFit/>
          </a:bodyPr>
          <a:lstStyle/>
          <a:p>
            <a:pPr algn="ctr"/>
            <a:r>
              <a:rPr lang="de-DE" sz="6000" dirty="0">
                <a:latin typeface="Century Gothic"/>
                <a:cs typeface="Century Gothic"/>
              </a:rPr>
              <a:t>NEXO  </a:t>
            </a:r>
          </a:p>
        </p:txBody>
      </p:sp>
      <p:pic>
        <p:nvPicPr>
          <p:cNvPr id="14" name="Picture 13">
            <a:extLst>
              <a:ext uri="{FF2B5EF4-FFF2-40B4-BE49-F238E27FC236}">
                <a16:creationId xmlns:a16="http://schemas.microsoft.com/office/drawing/2014/main" id="{403CDFCE-99EE-6A91-8DF5-59031EF4FF36}"/>
              </a:ext>
            </a:extLst>
          </p:cNvPr>
          <p:cNvPicPr>
            <a:picLocks noChangeAspect="1"/>
          </p:cNvPicPr>
          <p:nvPr/>
        </p:nvPicPr>
        <p:blipFill>
          <a:blip r:embed="rId3"/>
          <a:stretch>
            <a:fillRect/>
          </a:stretch>
        </p:blipFill>
        <p:spPr>
          <a:xfrm>
            <a:off x="16167868" y="3780589"/>
            <a:ext cx="6215054" cy="8407840"/>
          </a:xfrm>
          <a:prstGeom prst="rect">
            <a:avLst/>
          </a:prstGeom>
          <a:ln w="28575">
            <a:solidFill>
              <a:schemeClr val="tx1">
                <a:lumMod val="50000"/>
                <a:lumOff val="50000"/>
              </a:schemeClr>
            </a:solidFill>
          </a:ln>
        </p:spPr>
      </p:pic>
      <p:pic>
        <p:nvPicPr>
          <p:cNvPr id="15" name="Picture 14">
            <a:extLst>
              <a:ext uri="{FF2B5EF4-FFF2-40B4-BE49-F238E27FC236}">
                <a16:creationId xmlns:a16="http://schemas.microsoft.com/office/drawing/2014/main" id="{1D9EB9F6-E433-7E2C-45EE-E2B28C8BD1FA}"/>
              </a:ext>
            </a:extLst>
          </p:cNvPr>
          <p:cNvPicPr>
            <a:picLocks noChangeAspect="1"/>
          </p:cNvPicPr>
          <p:nvPr/>
        </p:nvPicPr>
        <p:blipFill>
          <a:blip r:embed="rId4"/>
          <a:stretch>
            <a:fillRect/>
          </a:stretch>
        </p:blipFill>
        <p:spPr>
          <a:xfrm>
            <a:off x="12751672" y="2141061"/>
            <a:ext cx="6185950" cy="8407841"/>
          </a:xfrm>
          <a:prstGeom prst="rect">
            <a:avLst/>
          </a:prstGeom>
          <a:ln w="28575">
            <a:solidFill>
              <a:schemeClr val="tx1">
                <a:lumMod val="50000"/>
                <a:lumOff val="50000"/>
              </a:schemeClr>
            </a:solidFill>
          </a:ln>
        </p:spPr>
      </p:pic>
      <p:pic>
        <p:nvPicPr>
          <p:cNvPr id="5" name="Picture 4">
            <a:extLst>
              <a:ext uri="{FF2B5EF4-FFF2-40B4-BE49-F238E27FC236}">
                <a16:creationId xmlns:a16="http://schemas.microsoft.com/office/drawing/2014/main" id="{5CECB81A-82BA-5FCE-5549-6911E5B85BB1}"/>
              </a:ext>
            </a:extLst>
          </p:cNvPr>
          <p:cNvPicPr>
            <a:picLocks noChangeAspect="1"/>
          </p:cNvPicPr>
          <p:nvPr/>
        </p:nvPicPr>
        <p:blipFill>
          <a:blip r:embed="rId5"/>
          <a:stretch>
            <a:fillRect/>
          </a:stretch>
        </p:blipFill>
        <p:spPr>
          <a:xfrm>
            <a:off x="288920" y="239165"/>
            <a:ext cx="1105871" cy="893896"/>
          </a:xfrm>
          <a:prstGeom prst="rect">
            <a:avLst/>
          </a:prstGeom>
        </p:spPr>
      </p:pic>
    </p:spTree>
    <p:extLst>
      <p:ext uri="{BB962C8B-B14F-4D97-AF65-F5344CB8AC3E}">
        <p14:creationId xmlns:p14="http://schemas.microsoft.com/office/powerpoint/2010/main" val="2643506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30">
            <a:extLst>
              <a:ext uri="{FF2B5EF4-FFF2-40B4-BE49-F238E27FC236}">
                <a16:creationId xmlns:a16="http://schemas.microsoft.com/office/drawing/2014/main" id="{80E2A960-9206-8365-C1AC-0254CC72F277}"/>
              </a:ext>
            </a:extLst>
          </p:cNvPr>
          <p:cNvSpPr txBox="1"/>
          <p:nvPr/>
        </p:nvSpPr>
        <p:spPr>
          <a:xfrm>
            <a:off x="2146853" y="501734"/>
            <a:ext cx="20096922" cy="1015663"/>
          </a:xfrm>
          <a:prstGeom prst="rect">
            <a:avLst/>
          </a:prstGeom>
          <a:noFill/>
        </p:spPr>
        <p:txBody>
          <a:bodyPr wrap="square" rtlCol="0">
            <a:spAutoFit/>
          </a:bodyPr>
          <a:lstStyle/>
          <a:p>
            <a:pPr algn="ctr"/>
            <a:r>
              <a:rPr lang="de-DE" sz="6000" dirty="0">
                <a:latin typeface="Century Gothic"/>
                <a:cs typeface="Century Gothic"/>
              </a:rPr>
              <a:t>TrueUSD   </a:t>
            </a:r>
          </a:p>
        </p:txBody>
      </p:sp>
      <p:sp>
        <p:nvSpPr>
          <p:cNvPr id="7" name="TextBox 6">
            <a:extLst>
              <a:ext uri="{FF2B5EF4-FFF2-40B4-BE49-F238E27FC236}">
                <a16:creationId xmlns:a16="http://schemas.microsoft.com/office/drawing/2014/main" id="{6247BA4C-05AB-DDCC-A11C-C8C95A39DFC6}"/>
              </a:ext>
            </a:extLst>
          </p:cNvPr>
          <p:cNvSpPr txBox="1"/>
          <p:nvPr/>
        </p:nvSpPr>
        <p:spPr>
          <a:xfrm>
            <a:off x="13050520" y="2732665"/>
            <a:ext cx="9570942" cy="4662815"/>
          </a:xfrm>
          <a:prstGeom prst="rect">
            <a:avLst/>
          </a:prstGeom>
          <a:noFill/>
        </p:spPr>
        <p:txBody>
          <a:bodyPr wrap="square" rtlCol="0">
            <a:spAutoFit/>
          </a:bodyPr>
          <a:lstStyle/>
          <a:p>
            <a:pPr algn="ctr"/>
            <a:r>
              <a:rPr lang="en-US" sz="2800" b="1" dirty="0">
                <a:latin typeface="Century Gothic"/>
                <a:cs typeface="Century Gothic"/>
              </a:rPr>
              <a:t>Facts  </a:t>
            </a:r>
          </a:p>
          <a:p>
            <a:endParaRPr lang="en-US" sz="2800" b="1" dirty="0">
              <a:latin typeface="Century Gothic"/>
              <a:cs typeface="Century Gothic"/>
            </a:endParaRPr>
          </a:p>
          <a:p>
            <a:pPr marL="457200" indent="-457200" algn="just">
              <a:buFont typeface="Arial" panose="020B0604020202020204" pitchFamily="34" charset="0"/>
              <a:buChar char="•"/>
            </a:pPr>
            <a:r>
              <a:rPr lang="en-US" sz="2400" dirty="0">
                <a:latin typeface="Century Gothic"/>
                <a:cs typeface="Century Gothic"/>
              </a:rPr>
              <a:t>Independent Accountant’s Report on TrueUSD Holdings report in accordance with Attestation Standards issued by AICPA.</a:t>
            </a:r>
          </a:p>
          <a:p>
            <a:pPr algn="just">
              <a:spcBef>
                <a:spcPts val="600"/>
              </a:spcBef>
            </a:pPr>
            <a:endParaRPr lang="en-US" sz="2400" b="1" dirty="0">
              <a:latin typeface="Century Gothic"/>
              <a:cs typeface="Century Gothic"/>
            </a:endParaRPr>
          </a:p>
          <a:p>
            <a:pPr algn="ctr">
              <a:spcBef>
                <a:spcPts val="600"/>
              </a:spcBef>
            </a:pPr>
            <a:r>
              <a:rPr lang="en-US" sz="2400" b="1" dirty="0">
                <a:latin typeface="Century Gothic"/>
                <a:cs typeface="Century Gothic"/>
              </a:rPr>
              <a:t>Red Flags  </a:t>
            </a:r>
          </a:p>
          <a:p>
            <a:pPr marL="457200" indent="-457200" algn="just">
              <a:spcBef>
                <a:spcPts val="600"/>
              </a:spcBef>
              <a:buFont typeface="Arial" panose="020B0604020202020204" pitchFamily="34" charset="0"/>
              <a:buChar char="•"/>
            </a:pPr>
            <a:endParaRPr lang="en-US" sz="2400" dirty="0">
              <a:latin typeface="Century Gothic"/>
              <a:cs typeface="Century Gothic"/>
            </a:endParaRPr>
          </a:p>
          <a:p>
            <a:pPr marL="457200" indent="-457200" algn="just">
              <a:spcBef>
                <a:spcPts val="600"/>
              </a:spcBef>
              <a:buFont typeface="Arial" panose="020B0604020202020204" pitchFamily="34" charset="0"/>
              <a:buChar char="•"/>
            </a:pPr>
            <a:endParaRPr lang="en-US" sz="2400" dirty="0">
              <a:latin typeface="Century Gothic"/>
              <a:cs typeface="Century Gothic"/>
            </a:endParaRPr>
          </a:p>
          <a:p>
            <a:pPr marL="457200" indent="-457200" algn="just">
              <a:spcBef>
                <a:spcPts val="600"/>
              </a:spcBef>
              <a:buFont typeface="Arial" panose="020B0604020202020204" pitchFamily="34" charset="0"/>
              <a:buChar char="•"/>
            </a:pPr>
            <a:r>
              <a:rPr lang="en-US" sz="2400" dirty="0">
                <a:latin typeface="Century Gothic"/>
                <a:cs typeface="Century Gothic"/>
              </a:rPr>
              <a:t>Report generated by computer system without any involvement of the Practitioner in the audit process. </a:t>
            </a:r>
          </a:p>
        </p:txBody>
      </p:sp>
      <p:sp>
        <p:nvSpPr>
          <p:cNvPr id="8" name="Rectangle 7">
            <a:extLst>
              <a:ext uri="{FF2B5EF4-FFF2-40B4-BE49-F238E27FC236}">
                <a16:creationId xmlns:a16="http://schemas.microsoft.com/office/drawing/2014/main" id="{0279A104-7FF3-D24A-1139-67719F42466F}"/>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9" name="Date Placeholder 1">
            <a:extLst>
              <a:ext uri="{FF2B5EF4-FFF2-40B4-BE49-F238E27FC236}">
                <a16:creationId xmlns:a16="http://schemas.microsoft.com/office/drawing/2014/main" id="{CAA8D743-E97D-BCC7-334D-892005BE2FCB}"/>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2" name="Slide Number Placeholder 2">
            <a:extLst>
              <a:ext uri="{FF2B5EF4-FFF2-40B4-BE49-F238E27FC236}">
                <a16:creationId xmlns:a16="http://schemas.microsoft.com/office/drawing/2014/main" id="{4F2A6C2C-AC03-A3C9-084E-E50AD9A1B5FF}"/>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22</a:t>
            </a:fld>
            <a:endParaRPr lang="en-US" sz="2000" dirty="0">
              <a:solidFill>
                <a:schemeClr val="tx1">
                  <a:lumMod val="50000"/>
                  <a:lumOff val="50000"/>
                </a:schemeClr>
              </a:solidFill>
            </a:endParaRPr>
          </a:p>
        </p:txBody>
      </p:sp>
      <p:pic>
        <p:nvPicPr>
          <p:cNvPr id="19" name="Picture 18">
            <a:extLst>
              <a:ext uri="{FF2B5EF4-FFF2-40B4-BE49-F238E27FC236}">
                <a16:creationId xmlns:a16="http://schemas.microsoft.com/office/drawing/2014/main" id="{93983E96-DF70-2EC1-EC47-6B5AD8460D1F}"/>
              </a:ext>
            </a:extLst>
          </p:cNvPr>
          <p:cNvPicPr>
            <a:picLocks noChangeAspect="1"/>
          </p:cNvPicPr>
          <p:nvPr/>
        </p:nvPicPr>
        <p:blipFill>
          <a:blip r:embed="rId2"/>
          <a:stretch>
            <a:fillRect/>
          </a:stretch>
        </p:blipFill>
        <p:spPr>
          <a:xfrm>
            <a:off x="4035287" y="3049047"/>
            <a:ext cx="5752938" cy="8153170"/>
          </a:xfrm>
          <a:prstGeom prst="rect">
            <a:avLst/>
          </a:prstGeom>
          <a:ln w="19050">
            <a:solidFill>
              <a:schemeClr val="bg1">
                <a:lumMod val="75000"/>
              </a:schemeClr>
            </a:solidFill>
          </a:ln>
        </p:spPr>
      </p:pic>
      <p:pic>
        <p:nvPicPr>
          <p:cNvPr id="3" name="Picture 2">
            <a:extLst>
              <a:ext uri="{FF2B5EF4-FFF2-40B4-BE49-F238E27FC236}">
                <a16:creationId xmlns:a16="http://schemas.microsoft.com/office/drawing/2014/main" id="{5E393A3E-FDE6-70A7-E00C-B4D9E929820D}"/>
              </a:ext>
            </a:extLst>
          </p:cNvPr>
          <p:cNvPicPr>
            <a:picLocks noChangeAspect="1"/>
          </p:cNvPicPr>
          <p:nvPr/>
        </p:nvPicPr>
        <p:blipFill>
          <a:blip r:embed="rId3"/>
          <a:stretch>
            <a:fillRect/>
          </a:stretch>
        </p:blipFill>
        <p:spPr>
          <a:xfrm>
            <a:off x="19025702" y="5064072"/>
            <a:ext cx="1005927" cy="1143099"/>
          </a:xfrm>
          <a:prstGeom prst="rect">
            <a:avLst/>
          </a:prstGeom>
        </p:spPr>
      </p:pic>
      <p:pic>
        <p:nvPicPr>
          <p:cNvPr id="4" name="Picture 3">
            <a:extLst>
              <a:ext uri="{FF2B5EF4-FFF2-40B4-BE49-F238E27FC236}">
                <a16:creationId xmlns:a16="http://schemas.microsoft.com/office/drawing/2014/main" id="{C7A6371D-7827-F2EA-1E39-DA1E17A39785}"/>
              </a:ext>
            </a:extLst>
          </p:cNvPr>
          <p:cNvPicPr>
            <a:picLocks noChangeAspect="1"/>
          </p:cNvPicPr>
          <p:nvPr/>
        </p:nvPicPr>
        <p:blipFill>
          <a:blip r:embed="rId4"/>
          <a:stretch>
            <a:fillRect/>
          </a:stretch>
        </p:blipFill>
        <p:spPr>
          <a:xfrm>
            <a:off x="288920" y="239165"/>
            <a:ext cx="1105871" cy="893896"/>
          </a:xfrm>
          <a:prstGeom prst="rect">
            <a:avLst/>
          </a:prstGeom>
        </p:spPr>
      </p:pic>
    </p:spTree>
    <p:extLst>
      <p:ext uri="{BB962C8B-B14F-4D97-AF65-F5344CB8AC3E}">
        <p14:creationId xmlns:p14="http://schemas.microsoft.com/office/powerpoint/2010/main" val="3456032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E7C251-D6ED-4C4E-A362-F0251D2345FB}" type="slidenum">
              <a:rPr lang="id-ID" smtClean="0"/>
              <a:pPr/>
              <a:t>23</a:t>
            </a:fld>
            <a:endParaRPr lang="id-ID" dirty="0">
              <a:solidFill>
                <a:schemeClr val="bg1"/>
              </a:solidFill>
            </a:endParaRPr>
          </a:p>
        </p:txBody>
      </p:sp>
      <p:cxnSp>
        <p:nvCxnSpPr>
          <p:cNvPr id="68" name="Straight Connector 67">
            <a:extLst>
              <a:ext uri="{FF2B5EF4-FFF2-40B4-BE49-F238E27FC236}">
                <a16:creationId xmlns:a16="http://schemas.microsoft.com/office/drawing/2014/main" id="{2416E5B2-F6C2-47F1-8559-4B8C945E2245}"/>
              </a:ext>
            </a:extLst>
          </p:cNvPr>
          <p:cNvCxnSpPr>
            <a:cxnSpLocks/>
            <a:stCxn id="93" idx="6"/>
            <a:endCxn id="93" idx="2"/>
          </p:cNvCxnSpPr>
          <p:nvPr/>
        </p:nvCxnSpPr>
        <p:spPr>
          <a:xfrm>
            <a:off x="10722703" y="3526918"/>
            <a:ext cx="2941768"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6EA1A58-77BB-4A2A-8581-81605117139E}"/>
              </a:ext>
            </a:extLst>
          </p:cNvPr>
          <p:cNvCxnSpPr>
            <a:stCxn id="93" idx="7"/>
            <a:endCxn id="93" idx="3"/>
          </p:cNvCxnSpPr>
          <p:nvPr/>
        </p:nvCxnSpPr>
        <p:spPr>
          <a:xfrm flipH="1">
            <a:off x="10722703" y="3526918"/>
            <a:ext cx="2941768"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5246F93-37A8-47A4-A2AD-B5DBE9605899}"/>
              </a:ext>
            </a:extLst>
          </p:cNvPr>
          <p:cNvCxnSpPr>
            <a:stCxn id="93" idx="5"/>
            <a:endCxn id="93" idx="1"/>
          </p:cNvCxnSpPr>
          <p:nvPr/>
        </p:nvCxnSpPr>
        <p:spPr>
          <a:xfrm>
            <a:off x="8642615" y="5607006"/>
            <a:ext cx="7101944" cy="294176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F2DDB99-B0E0-46FE-B2D6-1C4CBB2EC45F}"/>
              </a:ext>
            </a:extLst>
          </p:cNvPr>
          <p:cNvCxnSpPr>
            <a:stCxn id="93" idx="4"/>
            <a:endCxn id="93" idx="0"/>
          </p:cNvCxnSpPr>
          <p:nvPr/>
        </p:nvCxnSpPr>
        <p:spPr>
          <a:xfrm flipV="1">
            <a:off x="8642615" y="5607006"/>
            <a:ext cx="7101944" cy="294176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73427DA-BAEE-47A7-867E-47EDE7FA4034}"/>
              </a:ext>
            </a:extLst>
          </p:cNvPr>
          <p:cNvCxnSpPr>
            <a:stCxn id="93" idx="5"/>
            <a:endCxn id="93" idx="7"/>
          </p:cNvCxnSpPr>
          <p:nvPr/>
        </p:nvCxnSpPr>
        <p:spPr>
          <a:xfrm flipV="1">
            <a:off x="8642615" y="3526918"/>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5085FA2-0C16-42B5-B4DB-334B7A7FC240}"/>
              </a:ext>
            </a:extLst>
          </p:cNvPr>
          <p:cNvCxnSpPr>
            <a:stCxn id="93" idx="5"/>
            <a:endCxn id="93" idx="2"/>
          </p:cNvCxnSpPr>
          <p:nvPr/>
        </p:nvCxnSpPr>
        <p:spPr>
          <a:xfrm>
            <a:off x="8642615" y="5607006"/>
            <a:ext cx="5021856"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1E900A0-829D-46A7-BDFB-766EB056C374}"/>
              </a:ext>
            </a:extLst>
          </p:cNvPr>
          <p:cNvCxnSpPr>
            <a:stCxn id="93" idx="5"/>
            <a:endCxn id="93" idx="3"/>
          </p:cNvCxnSpPr>
          <p:nvPr/>
        </p:nvCxnSpPr>
        <p:spPr>
          <a:xfrm>
            <a:off x="8642615" y="5607006"/>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D487408-7A1A-4D46-9187-E1B6DC851E73}"/>
              </a:ext>
            </a:extLst>
          </p:cNvPr>
          <p:cNvCxnSpPr>
            <a:stCxn id="93" idx="6"/>
            <a:endCxn id="93" idx="4"/>
          </p:cNvCxnSpPr>
          <p:nvPr/>
        </p:nvCxnSpPr>
        <p:spPr>
          <a:xfrm flipH="1">
            <a:off x="8642615" y="3526918"/>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280C465-2549-46C1-8C29-560F42A5ABDC}"/>
              </a:ext>
            </a:extLst>
          </p:cNvPr>
          <p:cNvCxnSpPr>
            <a:cxnSpLocks/>
            <a:stCxn id="93" idx="6"/>
            <a:endCxn id="93" idx="3"/>
          </p:cNvCxnSpPr>
          <p:nvPr/>
        </p:nvCxnSpPr>
        <p:spPr>
          <a:xfrm>
            <a:off x="10722703" y="3526918"/>
            <a:ext cx="0"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C7EAD2E-F50B-4013-8B56-364AE0B6278D}"/>
              </a:ext>
            </a:extLst>
          </p:cNvPr>
          <p:cNvCxnSpPr>
            <a:stCxn id="93" idx="6"/>
          </p:cNvCxnSpPr>
          <p:nvPr/>
        </p:nvCxnSpPr>
        <p:spPr>
          <a:xfrm>
            <a:off x="10722704" y="3526918"/>
            <a:ext cx="5187934" cy="51964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9CFBA32-DDD0-4A0A-B731-D9A9616C8EE2}"/>
              </a:ext>
            </a:extLst>
          </p:cNvPr>
          <p:cNvCxnSpPr>
            <a:stCxn id="93" idx="6"/>
            <a:endCxn id="93" idx="0"/>
          </p:cNvCxnSpPr>
          <p:nvPr/>
        </p:nvCxnSpPr>
        <p:spPr>
          <a:xfrm>
            <a:off x="10722703" y="3526918"/>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6B0DE8D-6E55-41FE-AFE0-7C23951D561A}"/>
              </a:ext>
            </a:extLst>
          </p:cNvPr>
          <p:cNvCxnSpPr>
            <a:stCxn id="93" idx="7"/>
            <a:endCxn id="93" idx="4"/>
          </p:cNvCxnSpPr>
          <p:nvPr/>
        </p:nvCxnSpPr>
        <p:spPr>
          <a:xfrm flipH="1">
            <a:off x="8642615" y="3526918"/>
            <a:ext cx="5021856"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7AC6315-185E-4A35-BF30-6B4F433F9367}"/>
              </a:ext>
            </a:extLst>
          </p:cNvPr>
          <p:cNvCxnSpPr>
            <a:stCxn id="93" idx="7"/>
            <a:endCxn id="93" idx="2"/>
          </p:cNvCxnSpPr>
          <p:nvPr/>
        </p:nvCxnSpPr>
        <p:spPr>
          <a:xfrm>
            <a:off x="13664473" y="3526918"/>
            <a:ext cx="0"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2206A0F-8A3F-4F7E-89B7-804F670327E7}"/>
              </a:ext>
            </a:extLst>
          </p:cNvPr>
          <p:cNvCxnSpPr>
            <a:stCxn id="93" idx="7"/>
            <a:endCxn id="93" idx="1"/>
          </p:cNvCxnSpPr>
          <p:nvPr/>
        </p:nvCxnSpPr>
        <p:spPr>
          <a:xfrm>
            <a:off x="13664473" y="3526918"/>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F7E894F-51D6-49C7-A7D6-09AF0A303366}"/>
              </a:ext>
            </a:extLst>
          </p:cNvPr>
          <p:cNvCxnSpPr>
            <a:stCxn id="93" idx="0"/>
            <a:endCxn id="93" idx="3"/>
          </p:cNvCxnSpPr>
          <p:nvPr/>
        </p:nvCxnSpPr>
        <p:spPr>
          <a:xfrm flipH="1">
            <a:off x="10722703" y="5607006"/>
            <a:ext cx="5021856"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799BAE2-FB63-4C80-B692-CB599381844E}"/>
              </a:ext>
            </a:extLst>
          </p:cNvPr>
          <p:cNvCxnSpPr>
            <a:stCxn id="93" idx="0"/>
            <a:endCxn id="93" idx="2"/>
          </p:cNvCxnSpPr>
          <p:nvPr/>
        </p:nvCxnSpPr>
        <p:spPr>
          <a:xfrm flipH="1">
            <a:off x="13664473" y="5607006"/>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BFBCCFF-C0FC-47E3-AAB5-64A203862609}"/>
              </a:ext>
            </a:extLst>
          </p:cNvPr>
          <p:cNvCxnSpPr>
            <a:stCxn id="93" idx="1"/>
            <a:endCxn id="93" idx="3"/>
          </p:cNvCxnSpPr>
          <p:nvPr/>
        </p:nvCxnSpPr>
        <p:spPr>
          <a:xfrm flipH="1">
            <a:off x="10722703" y="8548774"/>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C6C09E9-0C3C-4667-BF97-42067D911274}"/>
              </a:ext>
            </a:extLst>
          </p:cNvPr>
          <p:cNvCxnSpPr>
            <a:stCxn id="93" idx="2"/>
            <a:endCxn id="93" idx="4"/>
          </p:cNvCxnSpPr>
          <p:nvPr/>
        </p:nvCxnSpPr>
        <p:spPr>
          <a:xfrm flipH="1" flipV="1">
            <a:off x="8642615" y="8548774"/>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3" name="Octagon 92">
            <a:extLst>
              <a:ext uri="{FF2B5EF4-FFF2-40B4-BE49-F238E27FC236}">
                <a16:creationId xmlns:a16="http://schemas.microsoft.com/office/drawing/2014/main" id="{59839A84-906D-4193-B94B-ED8A3AA14B51}"/>
              </a:ext>
            </a:extLst>
          </p:cNvPr>
          <p:cNvSpPr/>
          <p:nvPr/>
        </p:nvSpPr>
        <p:spPr>
          <a:xfrm>
            <a:off x="8642615" y="3526918"/>
            <a:ext cx="7101944" cy="7101944"/>
          </a:xfrm>
          <a:prstGeom prst="octagon">
            <a:avLst/>
          </a:prstGeom>
          <a:noFill/>
          <a:ln w="3175">
            <a:solidFill>
              <a:schemeClr val="bg1">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00"/>
          </a:p>
        </p:txBody>
      </p:sp>
      <p:cxnSp>
        <p:nvCxnSpPr>
          <p:cNvPr id="100" name="Straight Connector 99">
            <a:extLst>
              <a:ext uri="{FF2B5EF4-FFF2-40B4-BE49-F238E27FC236}">
                <a16:creationId xmlns:a16="http://schemas.microsoft.com/office/drawing/2014/main" id="{AA9C0D2B-C3F3-45CC-9C92-6A3D85F6971A}"/>
              </a:ext>
            </a:extLst>
          </p:cNvPr>
          <p:cNvCxnSpPr>
            <a:stCxn id="93" idx="1"/>
            <a:endCxn id="93" idx="4"/>
          </p:cNvCxnSpPr>
          <p:nvPr/>
        </p:nvCxnSpPr>
        <p:spPr>
          <a:xfrm flipH="1">
            <a:off x="8642615" y="8548774"/>
            <a:ext cx="7101944"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F82AB5A-50BA-43C0-87D1-6CEC1323F1A7}"/>
              </a:ext>
            </a:extLst>
          </p:cNvPr>
          <p:cNvCxnSpPr>
            <a:stCxn id="93" idx="5"/>
            <a:endCxn id="93" idx="0"/>
          </p:cNvCxnSpPr>
          <p:nvPr/>
        </p:nvCxnSpPr>
        <p:spPr>
          <a:xfrm>
            <a:off x="8642615" y="5607006"/>
            <a:ext cx="7101944"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9" name="Freeform 81">
            <a:extLst>
              <a:ext uri="{FF2B5EF4-FFF2-40B4-BE49-F238E27FC236}">
                <a16:creationId xmlns:a16="http://schemas.microsoft.com/office/drawing/2014/main" id="{30602A19-A6A5-4702-B891-CFBA168811EF}"/>
              </a:ext>
            </a:extLst>
          </p:cNvPr>
          <p:cNvSpPr>
            <a:spLocks/>
          </p:cNvSpPr>
          <p:nvPr/>
        </p:nvSpPr>
        <p:spPr bwMode="auto">
          <a:xfrm>
            <a:off x="8617152" y="8026186"/>
            <a:ext cx="23626" cy="49876"/>
          </a:xfrm>
          <a:custGeom>
            <a:avLst/>
            <a:gdLst>
              <a:gd name="T0" fmla="*/ 2 w 4"/>
              <a:gd name="T1" fmla="*/ 0 h 8"/>
              <a:gd name="T2" fmla="*/ 0 w 4"/>
              <a:gd name="T3" fmla="*/ 2 h 8"/>
              <a:gd name="T4" fmla="*/ 0 w 4"/>
              <a:gd name="T5" fmla="*/ 6 h 8"/>
              <a:gd name="T6" fmla="*/ 2 w 4"/>
              <a:gd name="T7" fmla="*/ 8 h 8"/>
              <a:gd name="T8" fmla="*/ 4 w 4"/>
              <a:gd name="T9" fmla="*/ 6 h 8"/>
              <a:gd name="T10" fmla="*/ 4 w 4"/>
              <a:gd name="T11" fmla="*/ 2 h 8"/>
              <a:gd name="T12" fmla="*/ 2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0"/>
                </a:moveTo>
                <a:cubicBezTo>
                  <a:pt x="1" y="0"/>
                  <a:pt x="0" y="1"/>
                  <a:pt x="0" y="2"/>
                </a:cubicBezTo>
                <a:cubicBezTo>
                  <a:pt x="0" y="6"/>
                  <a:pt x="0" y="6"/>
                  <a:pt x="0" y="6"/>
                </a:cubicBezTo>
                <a:cubicBezTo>
                  <a:pt x="0" y="7"/>
                  <a:pt x="1" y="8"/>
                  <a:pt x="2" y="8"/>
                </a:cubicBezTo>
                <a:cubicBezTo>
                  <a:pt x="3" y="8"/>
                  <a:pt x="4" y="7"/>
                  <a:pt x="4" y="6"/>
                </a:cubicBezTo>
                <a:cubicBezTo>
                  <a:pt x="4" y="2"/>
                  <a:pt x="4" y="2"/>
                  <a:pt x="4" y="2"/>
                </a:cubicBezTo>
                <a:cubicBezTo>
                  <a:pt x="4" y="1"/>
                  <a:pt x="3" y="0"/>
                  <a:pt x="2" y="0"/>
                </a:cubicBezTo>
                <a:close/>
              </a:path>
            </a:pathLst>
          </a:cu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30" name="Freeform 82">
            <a:extLst>
              <a:ext uri="{FF2B5EF4-FFF2-40B4-BE49-F238E27FC236}">
                <a16:creationId xmlns:a16="http://schemas.microsoft.com/office/drawing/2014/main" id="{7B00C3F7-991F-4D52-9065-F9D7E11E8581}"/>
              </a:ext>
            </a:extLst>
          </p:cNvPr>
          <p:cNvSpPr>
            <a:spLocks/>
          </p:cNvSpPr>
          <p:nvPr/>
        </p:nvSpPr>
        <p:spPr bwMode="auto">
          <a:xfrm>
            <a:off x="8667026" y="8026186"/>
            <a:ext cx="23626" cy="49876"/>
          </a:xfrm>
          <a:custGeom>
            <a:avLst/>
            <a:gdLst>
              <a:gd name="T0" fmla="*/ 2 w 4"/>
              <a:gd name="T1" fmla="*/ 0 h 8"/>
              <a:gd name="T2" fmla="*/ 0 w 4"/>
              <a:gd name="T3" fmla="*/ 2 h 8"/>
              <a:gd name="T4" fmla="*/ 0 w 4"/>
              <a:gd name="T5" fmla="*/ 6 h 8"/>
              <a:gd name="T6" fmla="*/ 2 w 4"/>
              <a:gd name="T7" fmla="*/ 8 h 8"/>
              <a:gd name="T8" fmla="*/ 4 w 4"/>
              <a:gd name="T9" fmla="*/ 6 h 8"/>
              <a:gd name="T10" fmla="*/ 4 w 4"/>
              <a:gd name="T11" fmla="*/ 2 h 8"/>
              <a:gd name="T12" fmla="*/ 2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0"/>
                </a:moveTo>
                <a:cubicBezTo>
                  <a:pt x="1" y="0"/>
                  <a:pt x="0" y="1"/>
                  <a:pt x="0" y="2"/>
                </a:cubicBezTo>
                <a:cubicBezTo>
                  <a:pt x="0" y="6"/>
                  <a:pt x="0" y="6"/>
                  <a:pt x="0" y="6"/>
                </a:cubicBezTo>
                <a:cubicBezTo>
                  <a:pt x="0" y="7"/>
                  <a:pt x="1" y="8"/>
                  <a:pt x="2" y="8"/>
                </a:cubicBezTo>
                <a:cubicBezTo>
                  <a:pt x="3" y="8"/>
                  <a:pt x="4" y="7"/>
                  <a:pt x="4" y="6"/>
                </a:cubicBezTo>
                <a:cubicBezTo>
                  <a:pt x="4" y="2"/>
                  <a:pt x="4" y="2"/>
                  <a:pt x="4" y="2"/>
                </a:cubicBezTo>
                <a:cubicBezTo>
                  <a:pt x="4" y="1"/>
                  <a:pt x="3" y="0"/>
                  <a:pt x="2" y="0"/>
                </a:cubicBezTo>
                <a:close/>
              </a:path>
            </a:pathLst>
          </a:cu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32" name="Freeform 87">
            <a:extLst>
              <a:ext uri="{FF2B5EF4-FFF2-40B4-BE49-F238E27FC236}">
                <a16:creationId xmlns:a16="http://schemas.microsoft.com/office/drawing/2014/main" id="{24078B2A-5B6F-44C0-859C-93614ED12241}"/>
              </a:ext>
            </a:extLst>
          </p:cNvPr>
          <p:cNvSpPr>
            <a:spLocks noEditPoints="1"/>
          </p:cNvSpPr>
          <p:nvPr/>
        </p:nvSpPr>
        <p:spPr bwMode="auto">
          <a:xfrm>
            <a:off x="13776029" y="3434926"/>
            <a:ext cx="149628" cy="149628"/>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6" name="Oval 135">
            <a:extLst>
              <a:ext uri="{FF2B5EF4-FFF2-40B4-BE49-F238E27FC236}">
                <a16:creationId xmlns:a16="http://schemas.microsoft.com/office/drawing/2014/main" id="{A895E57F-8350-40D9-B56D-1FE56DC5D064}"/>
              </a:ext>
            </a:extLst>
          </p:cNvPr>
          <p:cNvSpPr>
            <a:spLocks noChangeArrowheads="1"/>
          </p:cNvSpPr>
          <p:nvPr/>
        </p:nvSpPr>
        <p:spPr bwMode="auto">
          <a:xfrm>
            <a:off x="13825903" y="3484802"/>
            <a:ext cx="49876" cy="4987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7" name="Freeform 89">
            <a:extLst>
              <a:ext uri="{FF2B5EF4-FFF2-40B4-BE49-F238E27FC236}">
                <a16:creationId xmlns:a16="http://schemas.microsoft.com/office/drawing/2014/main" id="{9DFA69BA-0223-4290-9486-1EB4527F3744}"/>
              </a:ext>
            </a:extLst>
          </p:cNvPr>
          <p:cNvSpPr>
            <a:spLocks/>
          </p:cNvSpPr>
          <p:nvPr/>
        </p:nvSpPr>
        <p:spPr bwMode="auto">
          <a:xfrm>
            <a:off x="13839029" y="3361426"/>
            <a:ext cx="162752" cy="160128"/>
          </a:xfrm>
          <a:custGeom>
            <a:avLst/>
            <a:gdLst>
              <a:gd name="T0" fmla="*/ 2 w 26"/>
              <a:gd name="T1" fmla="*/ 0 h 26"/>
              <a:gd name="T2" fmla="*/ 0 w 26"/>
              <a:gd name="T3" fmla="*/ 2 h 26"/>
              <a:gd name="T4" fmla="*/ 2 w 26"/>
              <a:gd name="T5" fmla="*/ 4 h 26"/>
              <a:gd name="T6" fmla="*/ 22 w 26"/>
              <a:gd name="T7" fmla="*/ 24 h 26"/>
              <a:gd name="T8" fmla="*/ 24 w 26"/>
              <a:gd name="T9" fmla="*/ 26 h 26"/>
              <a:gd name="T10" fmla="*/ 26 w 26"/>
              <a:gd name="T11" fmla="*/ 24 h 26"/>
              <a:gd name="T12" fmla="*/ 2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 y="0"/>
                </a:moveTo>
                <a:cubicBezTo>
                  <a:pt x="1" y="0"/>
                  <a:pt x="0" y="1"/>
                  <a:pt x="0" y="2"/>
                </a:cubicBezTo>
                <a:cubicBezTo>
                  <a:pt x="0" y="3"/>
                  <a:pt x="1" y="4"/>
                  <a:pt x="2" y="4"/>
                </a:cubicBezTo>
                <a:cubicBezTo>
                  <a:pt x="13" y="4"/>
                  <a:pt x="22" y="13"/>
                  <a:pt x="22" y="24"/>
                </a:cubicBezTo>
                <a:cubicBezTo>
                  <a:pt x="22" y="25"/>
                  <a:pt x="23" y="26"/>
                  <a:pt x="24" y="26"/>
                </a:cubicBezTo>
                <a:cubicBezTo>
                  <a:pt x="25" y="26"/>
                  <a:pt x="26" y="25"/>
                  <a:pt x="26" y="24"/>
                </a:cubicBezTo>
                <a:cubicBezTo>
                  <a:pt x="26" y="11"/>
                  <a:pt x="15" y="0"/>
                  <a:pt x="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8" name="Freeform 90">
            <a:extLst>
              <a:ext uri="{FF2B5EF4-FFF2-40B4-BE49-F238E27FC236}">
                <a16:creationId xmlns:a16="http://schemas.microsoft.com/office/drawing/2014/main" id="{52D6D491-3B9D-460E-8243-79943DEC1397}"/>
              </a:ext>
            </a:extLst>
          </p:cNvPr>
          <p:cNvSpPr>
            <a:spLocks/>
          </p:cNvSpPr>
          <p:nvPr/>
        </p:nvSpPr>
        <p:spPr bwMode="auto">
          <a:xfrm>
            <a:off x="13702527" y="3497928"/>
            <a:ext cx="162752" cy="160128"/>
          </a:xfrm>
          <a:custGeom>
            <a:avLst/>
            <a:gdLst>
              <a:gd name="T0" fmla="*/ 24 w 26"/>
              <a:gd name="T1" fmla="*/ 22 h 26"/>
              <a:gd name="T2" fmla="*/ 4 w 26"/>
              <a:gd name="T3" fmla="*/ 2 h 26"/>
              <a:gd name="T4" fmla="*/ 2 w 26"/>
              <a:gd name="T5" fmla="*/ 0 h 26"/>
              <a:gd name="T6" fmla="*/ 0 w 26"/>
              <a:gd name="T7" fmla="*/ 2 h 26"/>
              <a:gd name="T8" fmla="*/ 24 w 26"/>
              <a:gd name="T9" fmla="*/ 26 h 26"/>
              <a:gd name="T10" fmla="*/ 26 w 26"/>
              <a:gd name="T11" fmla="*/ 24 h 26"/>
              <a:gd name="T12" fmla="*/ 24 w 26"/>
              <a:gd name="T13" fmla="*/ 22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22"/>
                </a:moveTo>
                <a:cubicBezTo>
                  <a:pt x="13" y="22"/>
                  <a:pt x="4" y="13"/>
                  <a:pt x="4" y="2"/>
                </a:cubicBezTo>
                <a:cubicBezTo>
                  <a:pt x="4" y="1"/>
                  <a:pt x="3" y="0"/>
                  <a:pt x="2" y="0"/>
                </a:cubicBezTo>
                <a:cubicBezTo>
                  <a:pt x="1" y="0"/>
                  <a:pt x="0" y="1"/>
                  <a:pt x="0" y="2"/>
                </a:cubicBezTo>
                <a:cubicBezTo>
                  <a:pt x="0" y="15"/>
                  <a:pt x="11" y="26"/>
                  <a:pt x="24" y="26"/>
                </a:cubicBezTo>
                <a:cubicBezTo>
                  <a:pt x="25" y="26"/>
                  <a:pt x="26" y="25"/>
                  <a:pt x="26" y="24"/>
                </a:cubicBezTo>
                <a:cubicBezTo>
                  <a:pt x="26" y="23"/>
                  <a:pt x="25" y="22"/>
                  <a:pt x="24"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9" name="Freeform 105">
            <a:extLst>
              <a:ext uri="{FF2B5EF4-FFF2-40B4-BE49-F238E27FC236}">
                <a16:creationId xmlns:a16="http://schemas.microsoft.com/office/drawing/2014/main" id="{450877B0-E9A2-40E3-A326-A58FD3D4A715}"/>
              </a:ext>
            </a:extLst>
          </p:cNvPr>
          <p:cNvSpPr>
            <a:spLocks/>
          </p:cNvSpPr>
          <p:nvPr/>
        </p:nvSpPr>
        <p:spPr bwMode="auto">
          <a:xfrm>
            <a:off x="13839029" y="3311548"/>
            <a:ext cx="212628" cy="210004"/>
          </a:xfrm>
          <a:custGeom>
            <a:avLst/>
            <a:gdLst>
              <a:gd name="T0" fmla="*/ 2 w 34"/>
              <a:gd name="T1" fmla="*/ 0 h 34"/>
              <a:gd name="T2" fmla="*/ 0 w 34"/>
              <a:gd name="T3" fmla="*/ 2 h 34"/>
              <a:gd name="T4" fmla="*/ 2 w 34"/>
              <a:gd name="T5" fmla="*/ 4 h 34"/>
              <a:gd name="T6" fmla="*/ 30 w 34"/>
              <a:gd name="T7" fmla="*/ 32 h 34"/>
              <a:gd name="T8" fmla="*/ 32 w 34"/>
              <a:gd name="T9" fmla="*/ 34 h 34"/>
              <a:gd name="T10" fmla="*/ 34 w 34"/>
              <a:gd name="T11" fmla="*/ 32 h 34"/>
              <a:gd name="T12" fmla="*/ 2 w 34"/>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2" y="0"/>
                </a:moveTo>
                <a:cubicBezTo>
                  <a:pt x="1" y="0"/>
                  <a:pt x="0" y="1"/>
                  <a:pt x="0" y="2"/>
                </a:cubicBezTo>
                <a:cubicBezTo>
                  <a:pt x="0" y="3"/>
                  <a:pt x="1" y="4"/>
                  <a:pt x="2" y="4"/>
                </a:cubicBezTo>
                <a:cubicBezTo>
                  <a:pt x="17" y="4"/>
                  <a:pt x="30" y="17"/>
                  <a:pt x="30" y="32"/>
                </a:cubicBezTo>
                <a:cubicBezTo>
                  <a:pt x="30" y="33"/>
                  <a:pt x="31" y="34"/>
                  <a:pt x="32" y="34"/>
                </a:cubicBezTo>
                <a:cubicBezTo>
                  <a:pt x="33" y="34"/>
                  <a:pt x="34" y="33"/>
                  <a:pt x="34" y="32"/>
                </a:cubicBezTo>
                <a:cubicBezTo>
                  <a:pt x="34" y="14"/>
                  <a:pt x="20" y="0"/>
                  <a:pt x="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40" name="Freeform 106">
            <a:extLst>
              <a:ext uri="{FF2B5EF4-FFF2-40B4-BE49-F238E27FC236}">
                <a16:creationId xmlns:a16="http://schemas.microsoft.com/office/drawing/2014/main" id="{CB9346B6-09E4-458B-AE6D-3DB1E49CFA45}"/>
              </a:ext>
            </a:extLst>
          </p:cNvPr>
          <p:cNvSpPr>
            <a:spLocks/>
          </p:cNvSpPr>
          <p:nvPr/>
        </p:nvSpPr>
        <p:spPr bwMode="auto">
          <a:xfrm>
            <a:off x="13652651" y="3497928"/>
            <a:ext cx="212628" cy="210004"/>
          </a:xfrm>
          <a:custGeom>
            <a:avLst/>
            <a:gdLst>
              <a:gd name="T0" fmla="*/ 32 w 34"/>
              <a:gd name="T1" fmla="*/ 30 h 34"/>
              <a:gd name="T2" fmla="*/ 4 w 34"/>
              <a:gd name="T3" fmla="*/ 2 h 34"/>
              <a:gd name="T4" fmla="*/ 2 w 34"/>
              <a:gd name="T5" fmla="*/ 0 h 34"/>
              <a:gd name="T6" fmla="*/ 0 w 34"/>
              <a:gd name="T7" fmla="*/ 2 h 34"/>
              <a:gd name="T8" fmla="*/ 32 w 34"/>
              <a:gd name="T9" fmla="*/ 34 h 34"/>
              <a:gd name="T10" fmla="*/ 34 w 34"/>
              <a:gd name="T11" fmla="*/ 32 h 34"/>
              <a:gd name="T12" fmla="*/ 32 w 34"/>
              <a:gd name="T13" fmla="*/ 30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2" y="30"/>
                </a:moveTo>
                <a:cubicBezTo>
                  <a:pt x="17" y="30"/>
                  <a:pt x="4" y="17"/>
                  <a:pt x="4" y="2"/>
                </a:cubicBezTo>
                <a:cubicBezTo>
                  <a:pt x="4" y="1"/>
                  <a:pt x="3" y="0"/>
                  <a:pt x="2" y="0"/>
                </a:cubicBezTo>
                <a:cubicBezTo>
                  <a:pt x="1" y="0"/>
                  <a:pt x="0" y="1"/>
                  <a:pt x="0" y="2"/>
                </a:cubicBezTo>
                <a:cubicBezTo>
                  <a:pt x="0" y="20"/>
                  <a:pt x="14" y="34"/>
                  <a:pt x="32" y="34"/>
                </a:cubicBezTo>
                <a:cubicBezTo>
                  <a:pt x="33" y="34"/>
                  <a:pt x="34" y="33"/>
                  <a:pt x="34" y="32"/>
                </a:cubicBezTo>
                <a:cubicBezTo>
                  <a:pt x="34" y="31"/>
                  <a:pt x="33" y="30"/>
                  <a:pt x="32" y="3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47" name="Freeform 109">
            <a:extLst>
              <a:ext uri="{FF2B5EF4-FFF2-40B4-BE49-F238E27FC236}">
                <a16:creationId xmlns:a16="http://schemas.microsoft.com/office/drawing/2014/main" id="{DB231719-53EC-42D6-A81C-48C1F94B104A}"/>
              </a:ext>
            </a:extLst>
          </p:cNvPr>
          <p:cNvSpPr>
            <a:spLocks noEditPoints="1"/>
          </p:cNvSpPr>
          <p:nvPr/>
        </p:nvSpPr>
        <p:spPr bwMode="auto">
          <a:xfrm>
            <a:off x="10629304" y="10655199"/>
            <a:ext cx="296630" cy="299254"/>
          </a:xfrm>
          <a:custGeom>
            <a:avLst/>
            <a:gdLst>
              <a:gd name="T0" fmla="*/ 47 w 48"/>
              <a:gd name="T1" fmla="*/ 28 h 48"/>
              <a:gd name="T2" fmla="*/ 44 w 48"/>
              <a:gd name="T3" fmla="*/ 26 h 48"/>
              <a:gd name="T4" fmla="*/ 44 w 48"/>
              <a:gd name="T5" fmla="*/ 24 h 48"/>
              <a:gd name="T6" fmla="*/ 44 w 48"/>
              <a:gd name="T7" fmla="*/ 22 h 48"/>
              <a:gd name="T8" fmla="*/ 47 w 48"/>
              <a:gd name="T9" fmla="*/ 20 h 48"/>
              <a:gd name="T10" fmla="*/ 48 w 48"/>
              <a:gd name="T11" fmla="*/ 17 h 48"/>
              <a:gd name="T12" fmla="*/ 42 w 48"/>
              <a:gd name="T13" fmla="*/ 7 h 48"/>
              <a:gd name="T14" fmla="*/ 41 w 48"/>
              <a:gd name="T15" fmla="*/ 6 h 48"/>
              <a:gd name="T16" fmla="*/ 39 w 48"/>
              <a:gd name="T17" fmla="*/ 6 h 48"/>
              <a:gd name="T18" fmla="*/ 36 w 48"/>
              <a:gd name="T19" fmla="*/ 8 h 48"/>
              <a:gd name="T20" fmla="*/ 32 w 48"/>
              <a:gd name="T21" fmla="*/ 5 h 48"/>
              <a:gd name="T22" fmla="*/ 32 w 48"/>
              <a:gd name="T23" fmla="*/ 2 h 48"/>
              <a:gd name="T24" fmla="*/ 30 w 48"/>
              <a:gd name="T25" fmla="*/ 0 h 48"/>
              <a:gd name="T26" fmla="*/ 18 w 48"/>
              <a:gd name="T27" fmla="*/ 0 h 48"/>
              <a:gd name="T28" fmla="*/ 16 w 48"/>
              <a:gd name="T29" fmla="*/ 2 h 48"/>
              <a:gd name="T30" fmla="*/ 16 w 48"/>
              <a:gd name="T31" fmla="*/ 5 h 48"/>
              <a:gd name="T32" fmla="*/ 12 w 48"/>
              <a:gd name="T33" fmla="*/ 8 h 48"/>
              <a:gd name="T34" fmla="*/ 9 w 48"/>
              <a:gd name="T35" fmla="*/ 6 h 48"/>
              <a:gd name="T36" fmla="*/ 6 w 48"/>
              <a:gd name="T37" fmla="*/ 7 h 48"/>
              <a:gd name="T38" fmla="*/ 0 w 48"/>
              <a:gd name="T39" fmla="*/ 17 h 48"/>
              <a:gd name="T40" fmla="*/ 1 w 48"/>
              <a:gd name="T41" fmla="*/ 20 h 48"/>
              <a:gd name="T42" fmla="*/ 4 w 48"/>
              <a:gd name="T43" fmla="*/ 22 h 48"/>
              <a:gd name="T44" fmla="*/ 4 w 48"/>
              <a:gd name="T45" fmla="*/ 24 h 48"/>
              <a:gd name="T46" fmla="*/ 4 w 48"/>
              <a:gd name="T47" fmla="*/ 26 h 48"/>
              <a:gd name="T48" fmla="*/ 1 w 48"/>
              <a:gd name="T49" fmla="*/ 28 h 48"/>
              <a:gd name="T50" fmla="*/ 0 w 48"/>
              <a:gd name="T51" fmla="*/ 29 h 48"/>
              <a:gd name="T52" fmla="*/ 0 w 48"/>
              <a:gd name="T53" fmla="*/ 31 h 48"/>
              <a:gd name="T54" fmla="*/ 6 w 48"/>
              <a:gd name="T55" fmla="*/ 41 h 48"/>
              <a:gd name="T56" fmla="*/ 9 w 48"/>
              <a:gd name="T57" fmla="*/ 42 h 48"/>
              <a:gd name="T58" fmla="*/ 12 w 48"/>
              <a:gd name="T59" fmla="*/ 40 h 48"/>
              <a:gd name="T60" fmla="*/ 16 w 48"/>
              <a:gd name="T61" fmla="*/ 42 h 48"/>
              <a:gd name="T62" fmla="*/ 16 w 48"/>
              <a:gd name="T63" fmla="*/ 46 h 48"/>
              <a:gd name="T64" fmla="*/ 18 w 48"/>
              <a:gd name="T65" fmla="*/ 48 h 48"/>
              <a:gd name="T66" fmla="*/ 30 w 48"/>
              <a:gd name="T67" fmla="*/ 48 h 48"/>
              <a:gd name="T68" fmla="*/ 32 w 48"/>
              <a:gd name="T69" fmla="*/ 46 h 48"/>
              <a:gd name="T70" fmla="*/ 32 w 48"/>
              <a:gd name="T71" fmla="*/ 42 h 48"/>
              <a:gd name="T72" fmla="*/ 36 w 48"/>
              <a:gd name="T73" fmla="*/ 40 h 48"/>
              <a:gd name="T74" fmla="*/ 39 w 48"/>
              <a:gd name="T75" fmla="*/ 42 h 48"/>
              <a:gd name="T76" fmla="*/ 41 w 48"/>
              <a:gd name="T77" fmla="*/ 42 h 48"/>
              <a:gd name="T78" fmla="*/ 42 w 48"/>
              <a:gd name="T79" fmla="*/ 41 h 48"/>
              <a:gd name="T80" fmla="*/ 48 w 48"/>
              <a:gd name="T81" fmla="*/ 31 h 48"/>
              <a:gd name="T82" fmla="*/ 47 w 48"/>
              <a:gd name="T83" fmla="*/ 28 h 48"/>
              <a:gd name="T84" fmla="*/ 24 w 48"/>
              <a:gd name="T85" fmla="*/ 32 h 48"/>
              <a:gd name="T86" fmla="*/ 16 w 48"/>
              <a:gd name="T87" fmla="*/ 24 h 48"/>
              <a:gd name="T88" fmla="*/ 24 w 48"/>
              <a:gd name="T89" fmla="*/ 16 h 48"/>
              <a:gd name="T90" fmla="*/ 32 w 48"/>
              <a:gd name="T91" fmla="*/ 24 h 48"/>
              <a:gd name="T92" fmla="*/ 24 w 48"/>
              <a:gd name="T9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48">
                <a:moveTo>
                  <a:pt x="47" y="28"/>
                </a:moveTo>
                <a:cubicBezTo>
                  <a:pt x="44" y="26"/>
                  <a:pt x="44" y="26"/>
                  <a:pt x="44" y="26"/>
                </a:cubicBezTo>
                <a:cubicBezTo>
                  <a:pt x="44" y="25"/>
                  <a:pt x="44" y="24"/>
                  <a:pt x="44" y="24"/>
                </a:cubicBezTo>
                <a:cubicBezTo>
                  <a:pt x="44" y="23"/>
                  <a:pt x="44" y="22"/>
                  <a:pt x="44" y="22"/>
                </a:cubicBezTo>
                <a:cubicBezTo>
                  <a:pt x="47" y="20"/>
                  <a:pt x="47" y="20"/>
                  <a:pt x="47" y="20"/>
                </a:cubicBezTo>
                <a:cubicBezTo>
                  <a:pt x="48" y="19"/>
                  <a:pt x="48" y="18"/>
                  <a:pt x="48" y="17"/>
                </a:cubicBezTo>
                <a:cubicBezTo>
                  <a:pt x="42" y="7"/>
                  <a:pt x="42" y="7"/>
                  <a:pt x="42" y="7"/>
                </a:cubicBezTo>
                <a:cubicBezTo>
                  <a:pt x="42" y="6"/>
                  <a:pt x="41" y="6"/>
                  <a:pt x="41" y="6"/>
                </a:cubicBezTo>
                <a:cubicBezTo>
                  <a:pt x="40" y="5"/>
                  <a:pt x="40" y="6"/>
                  <a:pt x="39" y="6"/>
                </a:cubicBezTo>
                <a:cubicBezTo>
                  <a:pt x="36" y="8"/>
                  <a:pt x="36" y="8"/>
                  <a:pt x="36" y="8"/>
                </a:cubicBezTo>
                <a:cubicBezTo>
                  <a:pt x="35" y="7"/>
                  <a:pt x="33" y="6"/>
                  <a:pt x="32" y="5"/>
                </a:cubicBezTo>
                <a:cubicBezTo>
                  <a:pt x="32" y="2"/>
                  <a:pt x="32" y="2"/>
                  <a:pt x="32" y="2"/>
                </a:cubicBezTo>
                <a:cubicBezTo>
                  <a:pt x="32" y="1"/>
                  <a:pt x="31" y="0"/>
                  <a:pt x="30" y="0"/>
                </a:cubicBezTo>
                <a:cubicBezTo>
                  <a:pt x="18" y="0"/>
                  <a:pt x="18" y="0"/>
                  <a:pt x="18" y="0"/>
                </a:cubicBezTo>
                <a:cubicBezTo>
                  <a:pt x="17" y="0"/>
                  <a:pt x="16" y="1"/>
                  <a:pt x="16" y="2"/>
                </a:cubicBezTo>
                <a:cubicBezTo>
                  <a:pt x="16" y="5"/>
                  <a:pt x="16" y="5"/>
                  <a:pt x="16" y="5"/>
                </a:cubicBezTo>
                <a:cubicBezTo>
                  <a:pt x="15" y="6"/>
                  <a:pt x="14" y="7"/>
                  <a:pt x="12" y="8"/>
                </a:cubicBezTo>
                <a:cubicBezTo>
                  <a:pt x="9" y="6"/>
                  <a:pt x="9" y="6"/>
                  <a:pt x="9" y="6"/>
                </a:cubicBezTo>
                <a:cubicBezTo>
                  <a:pt x="8" y="5"/>
                  <a:pt x="7" y="6"/>
                  <a:pt x="6" y="7"/>
                </a:cubicBezTo>
                <a:cubicBezTo>
                  <a:pt x="0" y="17"/>
                  <a:pt x="0" y="17"/>
                  <a:pt x="0" y="17"/>
                </a:cubicBezTo>
                <a:cubicBezTo>
                  <a:pt x="0" y="18"/>
                  <a:pt x="0" y="19"/>
                  <a:pt x="1" y="20"/>
                </a:cubicBezTo>
                <a:cubicBezTo>
                  <a:pt x="4" y="22"/>
                  <a:pt x="4" y="22"/>
                  <a:pt x="4" y="22"/>
                </a:cubicBezTo>
                <a:cubicBezTo>
                  <a:pt x="4" y="22"/>
                  <a:pt x="4" y="23"/>
                  <a:pt x="4" y="24"/>
                </a:cubicBezTo>
                <a:cubicBezTo>
                  <a:pt x="4" y="24"/>
                  <a:pt x="4" y="25"/>
                  <a:pt x="4" y="26"/>
                </a:cubicBezTo>
                <a:cubicBezTo>
                  <a:pt x="1" y="28"/>
                  <a:pt x="1" y="28"/>
                  <a:pt x="1" y="28"/>
                </a:cubicBezTo>
                <a:cubicBezTo>
                  <a:pt x="1" y="28"/>
                  <a:pt x="0" y="29"/>
                  <a:pt x="0" y="29"/>
                </a:cubicBezTo>
                <a:cubicBezTo>
                  <a:pt x="0" y="30"/>
                  <a:pt x="0" y="30"/>
                  <a:pt x="0" y="31"/>
                </a:cubicBezTo>
                <a:cubicBezTo>
                  <a:pt x="6" y="41"/>
                  <a:pt x="6" y="41"/>
                  <a:pt x="6" y="41"/>
                </a:cubicBezTo>
                <a:cubicBezTo>
                  <a:pt x="7" y="42"/>
                  <a:pt x="8" y="42"/>
                  <a:pt x="9" y="42"/>
                </a:cubicBezTo>
                <a:cubicBezTo>
                  <a:pt x="12" y="40"/>
                  <a:pt x="12" y="40"/>
                  <a:pt x="12" y="40"/>
                </a:cubicBezTo>
                <a:cubicBezTo>
                  <a:pt x="14" y="41"/>
                  <a:pt x="15" y="42"/>
                  <a:pt x="16" y="42"/>
                </a:cubicBezTo>
                <a:cubicBezTo>
                  <a:pt x="16" y="46"/>
                  <a:pt x="16" y="46"/>
                  <a:pt x="16" y="46"/>
                </a:cubicBezTo>
                <a:cubicBezTo>
                  <a:pt x="16" y="47"/>
                  <a:pt x="17" y="48"/>
                  <a:pt x="18" y="48"/>
                </a:cubicBezTo>
                <a:cubicBezTo>
                  <a:pt x="30" y="48"/>
                  <a:pt x="30" y="48"/>
                  <a:pt x="30" y="48"/>
                </a:cubicBezTo>
                <a:cubicBezTo>
                  <a:pt x="31" y="48"/>
                  <a:pt x="32" y="47"/>
                  <a:pt x="32" y="46"/>
                </a:cubicBezTo>
                <a:cubicBezTo>
                  <a:pt x="32" y="42"/>
                  <a:pt x="32" y="42"/>
                  <a:pt x="32" y="42"/>
                </a:cubicBezTo>
                <a:cubicBezTo>
                  <a:pt x="33" y="41"/>
                  <a:pt x="35" y="41"/>
                  <a:pt x="36" y="40"/>
                </a:cubicBezTo>
                <a:cubicBezTo>
                  <a:pt x="39" y="42"/>
                  <a:pt x="39" y="42"/>
                  <a:pt x="39" y="42"/>
                </a:cubicBezTo>
                <a:cubicBezTo>
                  <a:pt x="40" y="42"/>
                  <a:pt x="40" y="42"/>
                  <a:pt x="41" y="42"/>
                </a:cubicBezTo>
                <a:cubicBezTo>
                  <a:pt x="41" y="42"/>
                  <a:pt x="42" y="41"/>
                  <a:pt x="42" y="41"/>
                </a:cubicBezTo>
                <a:cubicBezTo>
                  <a:pt x="48" y="31"/>
                  <a:pt x="48" y="31"/>
                  <a:pt x="48" y="31"/>
                </a:cubicBezTo>
                <a:cubicBezTo>
                  <a:pt x="48" y="30"/>
                  <a:pt x="48" y="28"/>
                  <a:pt x="47" y="28"/>
                </a:cubicBezTo>
                <a:close/>
                <a:moveTo>
                  <a:pt x="24" y="32"/>
                </a:moveTo>
                <a:cubicBezTo>
                  <a:pt x="20" y="32"/>
                  <a:pt x="16" y="28"/>
                  <a:pt x="16" y="24"/>
                </a:cubicBezTo>
                <a:cubicBezTo>
                  <a:pt x="16" y="19"/>
                  <a:pt x="20" y="16"/>
                  <a:pt x="24" y="16"/>
                </a:cubicBezTo>
                <a:cubicBezTo>
                  <a:pt x="28" y="16"/>
                  <a:pt x="32" y="19"/>
                  <a:pt x="32" y="24"/>
                </a:cubicBezTo>
                <a:cubicBezTo>
                  <a:pt x="32" y="28"/>
                  <a:pt x="28" y="32"/>
                  <a:pt x="24" y="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50" name="Oval 149">
            <a:extLst>
              <a:ext uri="{FF2B5EF4-FFF2-40B4-BE49-F238E27FC236}">
                <a16:creationId xmlns:a16="http://schemas.microsoft.com/office/drawing/2014/main" id="{87FB5EDB-E0B4-4172-9C1F-75EB4A1C8473}"/>
              </a:ext>
            </a:extLst>
          </p:cNvPr>
          <p:cNvSpPr>
            <a:spLocks noChangeArrowheads="1"/>
          </p:cNvSpPr>
          <p:nvPr/>
        </p:nvSpPr>
        <p:spPr bwMode="auto">
          <a:xfrm>
            <a:off x="15831174" y="588149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3" name="Oval 162">
            <a:extLst>
              <a:ext uri="{FF2B5EF4-FFF2-40B4-BE49-F238E27FC236}">
                <a16:creationId xmlns:a16="http://schemas.microsoft.com/office/drawing/2014/main" id="{87599B44-765B-4FB4-A888-4CC637159D42}"/>
              </a:ext>
            </a:extLst>
          </p:cNvPr>
          <p:cNvSpPr>
            <a:spLocks noChangeArrowheads="1"/>
          </p:cNvSpPr>
          <p:nvPr/>
        </p:nvSpPr>
        <p:spPr bwMode="auto">
          <a:xfrm>
            <a:off x="15881048" y="588149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4" name="Oval 163">
            <a:extLst>
              <a:ext uri="{FF2B5EF4-FFF2-40B4-BE49-F238E27FC236}">
                <a16:creationId xmlns:a16="http://schemas.microsoft.com/office/drawing/2014/main" id="{2286D93C-D0D7-416B-B7AF-CD9EEECC53A2}"/>
              </a:ext>
            </a:extLst>
          </p:cNvPr>
          <p:cNvSpPr>
            <a:spLocks noChangeArrowheads="1"/>
          </p:cNvSpPr>
          <p:nvPr/>
        </p:nvSpPr>
        <p:spPr bwMode="auto">
          <a:xfrm>
            <a:off x="15831174" y="605474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5" name="Oval 164">
            <a:extLst>
              <a:ext uri="{FF2B5EF4-FFF2-40B4-BE49-F238E27FC236}">
                <a16:creationId xmlns:a16="http://schemas.microsoft.com/office/drawing/2014/main" id="{5BB14E40-1DA0-4F21-AFBD-7E77C37F2464}"/>
              </a:ext>
            </a:extLst>
          </p:cNvPr>
          <p:cNvSpPr>
            <a:spLocks noChangeArrowheads="1"/>
          </p:cNvSpPr>
          <p:nvPr/>
        </p:nvSpPr>
        <p:spPr bwMode="auto">
          <a:xfrm>
            <a:off x="15881048" y="605474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9" name="Freeform 119">
            <a:extLst>
              <a:ext uri="{FF2B5EF4-FFF2-40B4-BE49-F238E27FC236}">
                <a16:creationId xmlns:a16="http://schemas.microsoft.com/office/drawing/2014/main" id="{E0F66E01-8972-40F8-ADF9-AED54A7ED152}"/>
              </a:ext>
            </a:extLst>
          </p:cNvPr>
          <p:cNvSpPr>
            <a:spLocks noEditPoints="1"/>
          </p:cNvSpPr>
          <p:nvPr/>
        </p:nvSpPr>
        <p:spPr bwMode="auto">
          <a:xfrm>
            <a:off x="8579090" y="5830309"/>
            <a:ext cx="73502" cy="123378"/>
          </a:xfrm>
          <a:custGeom>
            <a:avLst/>
            <a:gdLst>
              <a:gd name="T0" fmla="*/ 6 w 12"/>
              <a:gd name="T1" fmla="*/ 7 h 20"/>
              <a:gd name="T2" fmla="*/ 4 w 12"/>
              <a:gd name="T3" fmla="*/ 7 h 20"/>
              <a:gd name="T4" fmla="*/ 8 w 12"/>
              <a:gd name="T5" fmla="*/ 4 h 20"/>
              <a:gd name="T6" fmla="*/ 10 w 12"/>
              <a:gd name="T7" fmla="*/ 2 h 20"/>
              <a:gd name="T8" fmla="*/ 8 w 12"/>
              <a:gd name="T9" fmla="*/ 0 h 20"/>
              <a:gd name="T10" fmla="*/ 0 w 12"/>
              <a:gd name="T11" fmla="*/ 9 h 20"/>
              <a:gd name="T12" fmla="*/ 0 w 12"/>
              <a:gd name="T13" fmla="*/ 13 h 20"/>
              <a:gd name="T14" fmla="*/ 6 w 12"/>
              <a:gd name="T15" fmla="*/ 20 h 20"/>
              <a:gd name="T16" fmla="*/ 12 w 12"/>
              <a:gd name="T17" fmla="*/ 13 h 20"/>
              <a:gd name="T18" fmla="*/ 6 w 12"/>
              <a:gd name="T19" fmla="*/ 7 h 20"/>
              <a:gd name="T20" fmla="*/ 6 w 12"/>
              <a:gd name="T21" fmla="*/ 16 h 20"/>
              <a:gd name="T22" fmla="*/ 4 w 12"/>
              <a:gd name="T23" fmla="*/ 13 h 20"/>
              <a:gd name="T24" fmla="*/ 6 w 12"/>
              <a:gd name="T25" fmla="*/ 11 h 20"/>
              <a:gd name="T26" fmla="*/ 8 w 12"/>
              <a:gd name="T27" fmla="*/ 13 h 20"/>
              <a:gd name="T28" fmla="*/ 6 w 12"/>
              <a:gd name="T2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20">
                <a:moveTo>
                  <a:pt x="6" y="7"/>
                </a:moveTo>
                <a:cubicBezTo>
                  <a:pt x="5" y="7"/>
                  <a:pt x="5" y="7"/>
                  <a:pt x="4" y="7"/>
                </a:cubicBezTo>
                <a:cubicBezTo>
                  <a:pt x="5" y="5"/>
                  <a:pt x="6" y="4"/>
                  <a:pt x="8" y="4"/>
                </a:cubicBezTo>
                <a:cubicBezTo>
                  <a:pt x="9" y="4"/>
                  <a:pt x="10" y="3"/>
                  <a:pt x="10" y="2"/>
                </a:cubicBezTo>
                <a:cubicBezTo>
                  <a:pt x="10" y="1"/>
                  <a:pt x="9" y="0"/>
                  <a:pt x="8" y="0"/>
                </a:cubicBezTo>
                <a:cubicBezTo>
                  <a:pt x="2" y="0"/>
                  <a:pt x="0" y="5"/>
                  <a:pt x="0" y="9"/>
                </a:cubicBezTo>
                <a:cubicBezTo>
                  <a:pt x="0" y="13"/>
                  <a:pt x="0" y="13"/>
                  <a:pt x="0" y="13"/>
                </a:cubicBezTo>
                <a:cubicBezTo>
                  <a:pt x="0" y="17"/>
                  <a:pt x="2" y="20"/>
                  <a:pt x="6" y="20"/>
                </a:cubicBezTo>
                <a:cubicBezTo>
                  <a:pt x="10" y="20"/>
                  <a:pt x="12" y="17"/>
                  <a:pt x="12" y="13"/>
                </a:cubicBezTo>
                <a:cubicBezTo>
                  <a:pt x="12" y="9"/>
                  <a:pt x="10" y="7"/>
                  <a:pt x="6" y="7"/>
                </a:cubicBezTo>
                <a:close/>
                <a:moveTo>
                  <a:pt x="6" y="16"/>
                </a:moveTo>
                <a:cubicBezTo>
                  <a:pt x="5" y="16"/>
                  <a:pt x="4" y="16"/>
                  <a:pt x="4" y="13"/>
                </a:cubicBezTo>
                <a:cubicBezTo>
                  <a:pt x="4" y="11"/>
                  <a:pt x="5" y="11"/>
                  <a:pt x="6" y="11"/>
                </a:cubicBezTo>
                <a:cubicBezTo>
                  <a:pt x="7" y="11"/>
                  <a:pt x="8" y="11"/>
                  <a:pt x="8" y="13"/>
                </a:cubicBezTo>
                <a:cubicBezTo>
                  <a:pt x="8" y="16"/>
                  <a:pt x="7" y="16"/>
                  <a:pt x="6" y="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70" name="Freeform 120">
            <a:extLst>
              <a:ext uri="{FF2B5EF4-FFF2-40B4-BE49-F238E27FC236}">
                <a16:creationId xmlns:a16="http://schemas.microsoft.com/office/drawing/2014/main" id="{13D8D893-043D-4B7A-A515-3293CE543537}"/>
              </a:ext>
            </a:extLst>
          </p:cNvPr>
          <p:cNvSpPr>
            <a:spLocks noEditPoints="1"/>
          </p:cNvSpPr>
          <p:nvPr/>
        </p:nvSpPr>
        <p:spPr bwMode="auto">
          <a:xfrm>
            <a:off x="8665714" y="5830309"/>
            <a:ext cx="73502" cy="123378"/>
          </a:xfrm>
          <a:custGeom>
            <a:avLst/>
            <a:gdLst>
              <a:gd name="T0" fmla="*/ 11 w 12"/>
              <a:gd name="T1" fmla="*/ 10 h 20"/>
              <a:gd name="T2" fmla="*/ 11 w 12"/>
              <a:gd name="T3" fmla="*/ 2 h 20"/>
              <a:gd name="T4" fmla="*/ 9 w 12"/>
              <a:gd name="T5" fmla="*/ 0 h 20"/>
              <a:gd name="T6" fmla="*/ 7 w 12"/>
              <a:gd name="T7" fmla="*/ 1 h 20"/>
              <a:gd name="T8" fmla="*/ 0 w 12"/>
              <a:gd name="T9" fmla="*/ 11 h 20"/>
              <a:gd name="T10" fmla="*/ 0 w 12"/>
              <a:gd name="T11" fmla="*/ 13 h 20"/>
              <a:gd name="T12" fmla="*/ 2 w 12"/>
              <a:gd name="T13" fmla="*/ 14 h 20"/>
              <a:gd name="T14" fmla="*/ 7 w 12"/>
              <a:gd name="T15" fmla="*/ 14 h 20"/>
              <a:gd name="T16" fmla="*/ 7 w 12"/>
              <a:gd name="T17" fmla="*/ 18 h 20"/>
              <a:gd name="T18" fmla="*/ 9 w 12"/>
              <a:gd name="T19" fmla="*/ 20 h 20"/>
              <a:gd name="T20" fmla="*/ 11 w 12"/>
              <a:gd name="T21" fmla="*/ 18 h 20"/>
              <a:gd name="T22" fmla="*/ 11 w 12"/>
              <a:gd name="T23" fmla="*/ 14 h 20"/>
              <a:gd name="T24" fmla="*/ 12 w 12"/>
              <a:gd name="T25" fmla="*/ 12 h 20"/>
              <a:gd name="T26" fmla="*/ 11 w 12"/>
              <a:gd name="T27" fmla="*/ 10 h 20"/>
              <a:gd name="T28" fmla="*/ 7 w 12"/>
              <a:gd name="T29" fmla="*/ 10 h 20"/>
              <a:gd name="T30" fmla="*/ 4 w 12"/>
              <a:gd name="T31" fmla="*/ 10 h 20"/>
              <a:gd name="T32" fmla="*/ 7 w 12"/>
              <a:gd name="T33" fmla="*/ 6 h 20"/>
              <a:gd name="T34" fmla="*/ 7 w 12"/>
              <a:gd name="T35"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0">
                <a:moveTo>
                  <a:pt x="11" y="10"/>
                </a:moveTo>
                <a:cubicBezTo>
                  <a:pt x="11" y="2"/>
                  <a:pt x="11" y="2"/>
                  <a:pt x="11" y="2"/>
                </a:cubicBezTo>
                <a:cubicBezTo>
                  <a:pt x="11" y="1"/>
                  <a:pt x="10" y="1"/>
                  <a:pt x="9" y="0"/>
                </a:cubicBezTo>
                <a:cubicBezTo>
                  <a:pt x="9" y="0"/>
                  <a:pt x="8" y="0"/>
                  <a:pt x="7" y="1"/>
                </a:cubicBezTo>
                <a:cubicBezTo>
                  <a:pt x="0" y="11"/>
                  <a:pt x="0" y="11"/>
                  <a:pt x="0" y="11"/>
                </a:cubicBezTo>
                <a:cubicBezTo>
                  <a:pt x="0" y="12"/>
                  <a:pt x="0" y="13"/>
                  <a:pt x="0" y="13"/>
                </a:cubicBezTo>
                <a:cubicBezTo>
                  <a:pt x="0" y="14"/>
                  <a:pt x="1" y="14"/>
                  <a:pt x="2" y="14"/>
                </a:cubicBezTo>
                <a:cubicBezTo>
                  <a:pt x="7" y="14"/>
                  <a:pt x="7" y="14"/>
                  <a:pt x="7" y="14"/>
                </a:cubicBezTo>
                <a:cubicBezTo>
                  <a:pt x="7" y="18"/>
                  <a:pt x="7" y="18"/>
                  <a:pt x="7" y="18"/>
                </a:cubicBezTo>
                <a:cubicBezTo>
                  <a:pt x="7" y="19"/>
                  <a:pt x="8" y="20"/>
                  <a:pt x="9" y="20"/>
                </a:cubicBezTo>
                <a:cubicBezTo>
                  <a:pt x="10" y="20"/>
                  <a:pt x="11" y="19"/>
                  <a:pt x="11" y="18"/>
                </a:cubicBezTo>
                <a:cubicBezTo>
                  <a:pt x="11" y="14"/>
                  <a:pt x="11" y="14"/>
                  <a:pt x="11" y="14"/>
                </a:cubicBezTo>
                <a:cubicBezTo>
                  <a:pt x="11" y="14"/>
                  <a:pt x="12" y="13"/>
                  <a:pt x="12" y="12"/>
                </a:cubicBezTo>
                <a:cubicBezTo>
                  <a:pt x="12" y="11"/>
                  <a:pt x="11" y="11"/>
                  <a:pt x="11" y="10"/>
                </a:cubicBezTo>
                <a:close/>
                <a:moveTo>
                  <a:pt x="7" y="10"/>
                </a:moveTo>
                <a:cubicBezTo>
                  <a:pt x="4" y="10"/>
                  <a:pt x="4" y="10"/>
                  <a:pt x="4" y="10"/>
                </a:cubicBezTo>
                <a:cubicBezTo>
                  <a:pt x="7" y="6"/>
                  <a:pt x="7" y="6"/>
                  <a:pt x="7" y="6"/>
                </a:cubicBezTo>
                <a:lnTo>
                  <a:pt x="7" y="10"/>
                </a:lnTo>
                <a:close/>
              </a:path>
            </a:pathLst>
          </a:cu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2" name="TextBox 1">
            <a:extLst>
              <a:ext uri="{FF2B5EF4-FFF2-40B4-BE49-F238E27FC236}">
                <a16:creationId xmlns:a16="http://schemas.microsoft.com/office/drawing/2014/main" id="{A82892B6-4959-E370-E8FB-8201352B0058}"/>
              </a:ext>
            </a:extLst>
          </p:cNvPr>
          <p:cNvSpPr txBox="1"/>
          <p:nvPr/>
        </p:nvSpPr>
        <p:spPr>
          <a:xfrm>
            <a:off x="1627" y="5996226"/>
            <a:ext cx="24383960" cy="1723549"/>
          </a:xfrm>
          <a:prstGeom prst="rect">
            <a:avLst/>
          </a:prstGeom>
          <a:noFill/>
        </p:spPr>
        <p:txBody>
          <a:bodyPr wrap="square" rtlCol="0">
            <a:spAutoFit/>
          </a:bodyPr>
          <a:lstStyle/>
          <a:p>
            <a:pPr algn="ctr"/>
            <a:r>
              <a:rPr lang="en-US" altLang="x-none" sz="6600" b="1" dirty="0">
                <a:latin typeface="Century Gothic" panose="020B0502020202020204" pitchFamily="34" charset="0"/>
                <a:ea typeface="Open Sans" panose="020B0606030504020204" pitchFamily="34" charset="0"/>
                <a:cs typeface="Open Sans" panose="020B0606030504020204" pitchFamily="34" charset="0"/>
                <a:sym typeface="Poppins Medium" charset="0"/>
              </a:rPr>
              <a:t>Issues &amp; Challenges  </a:t>
            </a:r>
            <a:endParaRPr lang="x-none" altLang="x-none" sz="6600" b="1" dirty="0">
              <a:latin typeface="Century Gothic" panose="020B0502020202020204" pitchFamily="34" charset="0"/>
              <a:ea typeface="Open Sans" panose="020B0606030504020204" pitchFamily="34" charset="0"/>
              <a:cs typeface="Open Sans" panose="020B0606030504020204" pitchFamily="34" charset="0"/>
              <a:sym typeface="Poppins Medium" charset="0"/>
            </a:endParaRPr>
          </a:p>
          <a:p>
            <a:pPr algn="ctr"/>
            <a:endParaRPr lang="en-US" sz="4000" dirty="0"/>
          </a:p>
        </p:txBody>
      </p:sp>
      <p:sp>
        <p:nvSpPr>
          <p:cNvPr id="3" name="Date Placeholder 1">
            <a:extLst>
              <a:ext uri="{FF2B5EF4-FFF2-40B4-BE49-F238E27FC236}">
                <a16:creationId xmlns:a16="http://schemas.microsoft.com/office/drawing/2014/main" id="{72B72EDF-1B99-D4EE-752F-E561FAEB47C3}"/>
              </a:ext>
            </a:extLst>
          </p:cNvPr>
          <p:cNvSpPr txBox="1">
            <a:spLocks/>
          </p:cNvSpPr>
          <p:nvPr/>
        </p:nvSpPr>
        <p:spPr>
          <a:xfrm>
            <a:off x="1514061" y="13151466"/>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id="{5FBD3EEB-F8BF-E275-A6CF-570557EF6D06}"/>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5" name="Slide Number Placeholder 2">
            <a:extLst>
              <a:ext uri="{FF2B5EF4-FFF2-40B4-BE49-F238E27FC236}">
                <a16:creationId xmlns:a16="http://schemas.microsoft.com/office/drawing/2014/main" id="{01AD1509-D7CB-7F16-F9E6-FE249F8FE419}"/>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23</a:t>
            </a:fld>
            <a:endParaRPr lang="en-US" sz="2000" dirty="0">
              <a:solidFill>
                <a:schemeClr val="tx1">
                  <a:lumMod val="50000"/>
                  <a:lumOff val="50000"/>
                </a:schemeClr>
              </a:solidFill>
            </a:endParaRPr>
          </a:p>
        </p:txBody>
      </p:sp>
      <p:pic>
        <p:nvPicPr>
          <p:cNvPr id="6" name="Picture 5">
            <a:extLst>
              <a:ext uri="{FF2B5EF4-FFF2-40B4-BE49-F238E27FC236}">
                <a16:creationId xmlns:a16="http://schemas.microsoft.com/office/drawing/2014/main" id="{450259AF-81A3-8225-8A8F-2E3042070C12}"/>
              </a:ext>
            </a:extLst>
          </p:cNvPr>
          <p:cNvPicPr>
            <a:picLocks noChangeAspect="1"/>
          </p:cNvPicPr>
          <p:nvPr/>
        </p:nvPicPr>
        <p:blipFill>
          <a:blip r:embed="rId2"/>
          <a:stretch>
            <a:fillRect/>
          </a:stretch>
        </p:blipFill>
        <p:spPr>
          <a:xfrm>
            <a:off x="288920" y="239165"/>
            <a:ext cx="1105871" cy="893896"/>
          </a:xfrm>
          <a:prstGeom prst="rect">
            <a:avLst/>
          </a:prstGeom>
        </p:spPr>
      </p:pic>
    </p:spTree>
    <p:extLst>
      <p:ext uri="{BB962C8B-B14F-4D97-AF65-F5344CB8AC3E}">
        <p14:creationId xmlns:p14="http://schemas.microsoft.com/office/powerpoint/2010/main" val="1946918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p:cNvSpPr>
          <p:nvPr/>
        </p:nvSpPr>
        <p:spPr bwMode="auto">
          <a:xfrm>
            <a:off x="1589" y="3238500"/>
            <a:ext cx="6098381" cy="4710113"/>
          </a:xfrm>
          <a:prstGeom prst="rect">
            <a:avLst/>
          </a:prstGeom>
          <a:blipFill dpi="0" rotWithShape="1">
            <a:blip r:embed="rId2"/>
            <a:srcRect/>
            <a:tile tx="0" ty="0" sx="100000" sy="100000" flip="none" algn="tl"/>
          </a:bli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latin typeface="Open Sans Italic"/>
              <a:ea typeface="Open Sans"/>
              <a:cs typeface="Open Sans"/>
            </a:endParaRPr>
          </a:p>
        </p:txBody>
      </p:sp>
      <p:sp>
        <p:nvSpPr>
          <p:cNvPr id="36869" name="Rectangle 5"/>
          <p:cNvSpPr>
            <a:spLocks/>
          </p:cNvSpPr>
          <p:nvPr/>
        </p:nvSpPr>
        <p:spPr bwMode="auto">
          <a:xfrm>
            <a:off x="6096795" y="3238500"/>
            <a:ext cx="6099969" cy="4854576"/>
          </a:xfrm>
          <a:prstGeom prst="rect">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36870" name="Rectangle 6"/>
          <p:cNvSpPr>
            <a:spLocks/>
          </p:cNvSpPr>
          <p:nvPr/>
        </p:nvSpPr>
        <p:spPr bwMode="auto">
          <a:xfrm>
            <a:off x="12193589" y="3238500"/>
            <a:ext cx="6134899" cy="47117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latin typeface="Open Sans Italic"/>
              <a:ea typeface="Open Sans"/>
              <a:cs typeface="Open Sans"/>
            </a:endParaRPr>
          </a:p>
        </p:txBody>
      </p:sp>
      <p:sp>
        <p:nvSpPr>
          <p:cNvPr id="36871" name="Rectangle 7"/>
          <p:cNvSpPr>
            <a:spLocks/>
          </p:cNvSpPr>
          <p:nvPr/>
        </p:nvSpPr>
        <p:spPr bwMode="auto">
          <a:xfrm>
            <a:off x="18326900" y="3238500"/>
            <a:ext cx="6099969" cy="4746626"/>
          </a:xfrm>
          <a:prstGeom prst="rect">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36872" name="Rectangle 8"/>
          <p:cNvSpPr>
            <a:spLocks/>
          </p:cNvSpPr>
          <p:nvPr/>
        </p:nvSpPr>
        <p:spPr bwMode="auto">
          <a:xfrm>
            <a:off x="1589" y="7937500"/>
            <a:ext cx="6098381" cy="4711700"/>
          </a:xfrm>
          <a:prstGeom prst="rect">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36873" name="Rectangle 9"/>
          <p:cNvSpPr>
            <a:spLocks/>
          </p:cNvSpPr>
          <p:nvPr/>
        </p:nvSpPr>
        <p:spPr bwMode="auto">
          <a:xfrm>
            <a:off x="18312610" y="7959726"/>
            <a:ext cx="6096794" cy="4711700"/>
          </a:xfrm>
          <a:prstGeom prst="rect">
            <a:avLst/>
          </a:prstGeom>
          <a:blipFill dpi="0" rotWithShape="1">
            <a:blip r:embed="rId4"/>
            <a:srcRect/>
            <a:tile tx="0" ty="0" sx="100000" sy="100000" flip="none" algn="tl"/>
          </a:bli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latin typeface="Open Sans Italic"/>
              <a:ea typeface="Open Sans"/>
              <a:cs typeface="Open Sans"/>
            </a:endParaRPr>
          </a:p>
        </p:txBody>
      </p:sp>
      <p:sp>
        <p:nvSpPr>
          <p:cNvPr id="36874" name="Rectangle 10"/>
          <p:cNvSpPr>
            <a:spLocks/>
          </p:cNvSpPr>
          <p:nvPr/>
        </p:nvSpPr>
        <p:spPr bwMode="auto">
          <a:xfrm>
            <a:off x="12195177" y="7937500"/>
            <a:ext cx="6122197" cy="4711700"/>
          </a:xfrm>
          <a:prstGeom prst="rect">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36875" name="Rectangle 11"/>
          <p:cNvSpPr>
            <a:spLocks/>
          </p:cNvSpPr>
          <p:nvPr/>
        </p:nvSpPr>
        <p:spPr bwMode="auto">
          <a:xfrm>
            <a:off x="6084093" y="7985126"/>
            <a:ext cx="6098381" cy="4641850"/>
          </a:xfrm>
          <a:prstGeom prst="rect">
            <a:avLst/>
          </a:prstGeom>
          <a:blipFill dpi="0" rotWithShape="1">
            <a:blip r:embed="rId5">
              <a:duotone>
                <a:prstClr val="black"/>
                <a:schemeClr val="tx2">
                  <a:tint val="45000"/>
                  <a:satMod val="400000"/>
                </a:schemeClr>
              </a:duotone>
            </a:blip>
            <a:srcRect/>
            <a:tile tx="0" ty="0" sx="100000" sy="100000" flip="none" algn="tl"/>
          </a:bli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latin typeface="Open Sans Italic"/>
              <a:ea typeface="Open Sans"/>
              <a:cs typeface="Open Sans"/>
            </a:endParaRPr>
          </a:p>
        </p:txBody>
      </p:sp>
      <p:grpSp>
        <p:nvGrpSpPr>
          <p:cNvPr id="36892" name="Group 28"/>
          <p:cNvGrpSpPr>
            <a:grpSpLocks/>
          </p:cNvGrpSpPr>
          <p:nvPr/>
        </p:nvGrpSpPr>
        <p:grpSpPr bwMode="auto">
          <a:xfrm>
            <a:off x="506480" y="8792130"/>
            <a:ext cx="5498228" cy="2838451"/>
            <a:chOff x="7" y="28"/>
            <a:chExt cx="3462" cy="1788"/>
          </a:xfrm>
        </p:grpSpPr>
        <p:sp>
          <p:nvSpPr>
            <p:cNvPr id="36889" name="Rectangle 25"/>
            <p:cNvSpPr>
              <a:spLocks/>
            </p:cNvSpPr>
            <p:nvPr/>
          </p:nvSpPr>
          <p:spPr bwMode="auto">
            <a:xfrm>
              <a:off x="14" y="28"/>
              <a:ext cx="2488" cy="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4000" dirty="0">
                  <a:solidFill>
                    <a:srgbClr val="29AACF"/>
                  </a:solidFill>
                  <a:latin typeface="Century Gothic"/>
                  <a:ea typeface="Open Sans"/>
                  <a:cs typeface="Century Gothic"/>
                  <a:sym typeface="Helvetica Neue Bold Condensed" charset="0"/>
                </a:rPr>
                <a:t>1</a:t>
              </a:r>
            </a:p>
          </p:txBody>
        </p:sp>
        <p:sp>
          <p:nvSpPr>
            <p:cNvPr id="36890" name="Rectangle 26"/>
            <p:cNvSpPr>
              <a:spLocks/>
            </p:cNvSpPr>
            <p:nvPr/>
          </p:nvSpPr>
          <p:spPr bwMode="auto">
            <a:xfrm>
              <a:off x="7" y="531"/>
              <a:ext cx="3462" cy="1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38100" tIns="38100" rIns="38100" bIns="38100"/>
            <a:lstStyle/>
            <a:p>
              <a:pPr>
                <a:lnSpc>
                  <a:spcPct val="120000"/>
                </a:lnSpc>
                <a:spcBef>
                  <a:spcPts val="901"/>
                </a:spcBef>
              </a:pPr>
              <a:r>
                <a:rPr lang="en-US" sz="2600" dirty="0">
                  <a:solidFill>
                    <a:srgbClr val="000000"/>
                  </a:solidFill>
                  <a:latin typeface="Century Gothic"/>
                  <a:ea typeface="Open Sans"/>
                  <a:cs typeface="Century Gothic"/>
                  <a:sym typeface="Helvetica Neue" charset="0"/>
                </a:rPr>
                <a:t>Crypto Exchange may have material liabilities other than “outstanding balance due to it’s customers.</a:t>
              </a:r>
              <a:endParaRPr lang="en-US" sz="2600" i="1" dirty="0">
                <a:solidFill>
                  <a:srgbClr val="000000"/>
                </a:solidFill>
                <a:latin typeface="Century Gothic"/>
                <a:ea typeface="Open Sans"/>
                <a:cs typeface="Century Gothic"/>
                <a:sym typeface="Helvetica Neue" charset="0"/>
              </a:endParaRPr>
            </a:p>
          </p:txBody>
        </p:sp>
      </p:grpSp>
      <p:grpSp>
        <p:nvGrpSpPr>
          <p:cNvPr id="2" name="Group 1">
            <a:extLst>
              <a:ext uri="{FF2B5EF4-FFF2-40B4-BE49-F238E27FC236}">
                <a16:creationId xmlns:a16="http://schemas.microsoft.com/office/drawing/2014/main" id="{94E1B1AE-C61B-41D1-825B-81F266F7B4F2}"/>
              </a:ext>
            </a:extLst>
          </p:cNvPr>
          <p:cNvGrpSpPr/>
          <p:nvPr/>
        </p:nvGrpSpPr>
        <p:grpSpPr>
          <a:xfrm>
            <a:off x="6599626" y="3959225"/>
            <a:ext cx="5420924" cy="2664174"/>
            <a:chOff x="6599626" y="3959225"/>
            <a:chExt cx="5420924" cy="2664174"/>
          </a:xfrm>
        </p:grpSpPr>
        <p:sp>
          <p:nvSpPr>
            <p:cNvPr id="36877" name="Rectangle 13"/>
            <p:cNvSpPr>
              <a:spLocks/>
            </p:cNvSpPr>
            <p:nvPr/>
          </p:nvSpPr>
          <p:spPr bwMode="auto">
            <a:xfrm>
              <a:off x="6636615" y="3959225"/>
              <a:ext cx="3951802"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4000" dirty="0">
                  <a:solidFill>
                    <a:srgbClr val="29AACF"/>
                  </a:solidFill>
                  <a:latin typeface="Century Gothic"/>
                  <a:ea typeface="Open Sans"/>
                  <a:cs typeface="Century Gothic"/>
                  <a:sym typeface="Helvetica Neue Bold Condensed" charset="0"/>
                </a:rPr>
                <a:t>2</a:t>
              </a:r>
            </a:p>
          </p:txBody>
        </p:sp>
        <p:sp>
          <p:nvSpPr>
            <p:cNvPr id="33" name="Rectangle 26"/>
            <p:cNvSpPr>
              <a:spLocks/>
            </p:cNvSpPr>
            <p:nvPr/>
          </p:nvSpPr>
          <p:spPr bwMode="auto">
            <a:xfrm>
              <a:off x="6599626" y="4870799"/>
              <a:ext cx="5420924"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38100" tIns="38100" rIns="38100" bIns="38100"/>
            <a:lstStyle/>
            <a:p>
              <a:pPr>
                <a:lnSpc>
                  <a:spcPct val="120000"/>
                </a:lnSpc>
                <a:spcBef>
                  <a:spcPts val="901"/>
                </a:spcBef>
              </a:pPr>
              <a:r>
                <a:rPr lang="en-US" sz="2600" dirty="0">
                  <a:latin typeface="Century Gothic"/>
                  <a:ea typeface="Open Sans"/>
                  <a:cs typeface="Century Gothic"/>
                  <a:sym typeface="Helvetica Neue" charset="0"/>
                </a:rPr>
                <a:t>Crypto Exchange may have material contingent liability.</a:t>
              </a:r>
              <a:endParaRPr lang="en-US" sz="2600" i="1" dirty="0">
                <a:latin typeface="Century Gothic"/>
                <a:ea typeface="Open Sans"/>
                <a:cs typeface="Century Gothic"/>
                <a:sym typeface="Helvetica Neue" charset="0"/>
              </a:endParaRPr>
            </a:p>
          </p:txBody>
        </p:sp>
      </p:grpSp>
      <p:grpSp>
        <p:nvGrpSpPr>
          <p:cNvPr id="4" name="Group 3">
            <a:extLst>
              <a:ext uri="{FF2B5EF4-FFF2-40B4-BE49-F238E27FC236}">
                <a16:creationId xmlns:a16="http://schemas.microsoft.com/office/drawing/2014/main" id="{FA89C01C-5E04-4CDC-BD82-AA7B85A3D0FD}"/>
              </a:ext>
            </a:extLst>
          </p:cNvPr>
          <p:cNvGrpSpPr/>
          <p:nvPr/>
        </p:nvGrpSpPr>
        <p:grpSpPr>
          <a:xfrm>
            <a:off x="12664536" y="8785226"/>
            <a:ext cx="5387751" cy="2725798"/>
            <a:chOff x="12843438" y="8785226"/>
            <a:chExt cx="5387751" cy="2725798"/>
          </a:xfrm>
        </p:grpSpPr>
        <p:sp>
          <p:nvSpPr>
            <p:cNvPr id="36885" name="Rectangle 21"/>
            <p:cNvSpPr>
              <a:spLocks/>
            </p:cNvSpPr>
            <p:nvPr/>
          </p:nvSpPr>
          <p:spPr bwMode="auto">
            <a:xfrm>
              <a:off x="12898531" y="8785226"/>
              <a:ext cx="3951802"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4000" dirty="0">
                  <a:solidFill>
                    <a:srgbClr val="29AACF"/>
                  </a:solidFill>
                  <a:latin typeface="Century Gothic"/>
                  <a:ea typeface="Open Sans"/>
                  <a:cs typeface="Century Gothic"/>
                  <a:sym typeface="Helvetica Neue Bold Condensed" charset="0"/>
                </a:rPr>
                <a:t>3</a:t>
              </a:r>
            </a:p>
          </p:txBody>
        </p:sp>
        <p:sp>
          <p:nvSpPr>
            <p:cNvPr id="34" name="Rectangle 26"/>
            <p:cNvSpPr>
              <a:spLocks/>
            </p:cNvSpPr>
            <p:nvPr/>
          </p:nvSpPr>
          <p:spPr bwMode="auto">
            <a:xfrm>
              <a:off x="12843438" y="9758424"/>
              <a:ext cx="5387751"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38100" tIns="38100" rIns="38100" bIns="38100"/>
            <a:lstStyle/>
            <a:p>
              <a:pPr>
                <a:lnSpc>
                  <a:spcPct val="120000"/>
                </a:lnSpc>
                <a:spcBef>
                  <a:spcPts val="901"/>
                </a:spcBef>
              </a:pPr>
              <a:r>
                <a:rPr lang="en-US" sz="2600" dirty="0">
                  <a:latin typeface="Century Gothic"/>
                  <a:ea typeface="Open Sans"/>
                  <a:cs typeface="Century Gothic"/>
                  <a:sym typeface="Helvetica Neue" charset="0"/>
                </a:rPr>
                <a:t>Crypto Exchange may have material off-chain assets or real world assets. </a:t>
              </a:r>
              <a:endParaRPr lang="en-US" sz="2600" i="1" dirty="0">
                <a:latin typeface="Century Gothic"/>
                <a:ea typeface="Open Sans"/>
                <a:cs typeface="Century Gothic"/>
                <a:sym typeface="Helvetica Neue" charset="0"/>
              </a:endParaRPr>
            </a:p>
          </p:txBody>
        </p:sp>
      </p:grpSp>
      <p:grpSp>
        <p:nvGrpSpPr>
          <p:cNvPr id="3" name="Group 2">
            <a:extLst>
              <a:ext uri="{FF2B5EF4-FFF2-40B4-BE49-F238E27FC236}">
                <a16:creationId xmlns:a16="http://schemas.microsoft.com/office/drawing/2014/main" id="{39188E82-141E-48FC-9359-9C94A040593B}"/>
              </a:ext>
            </a:extLst>
          </p:cNvPr>
          <p:cNvGrpSpPr/>
          <p:nvPr/>
        </p:nvGrpSpPr>
        <p:grpSpPr>
          <a:xfrm>
            <a:off x="18872003" y="3959225"/>
            <a:ext cx="5041635" cy="2627888"/>
            <a:chOff x="18872003" y="3959225"/>
            <a:chExt cx="5041635" cy="2627888"/>
          </a:xfrm>
        </p:grpSpPr>
        <p:sp>
          <p:nvSpPr>
            <p:cNvPr id="36881" name="Rectangle 17"/>
            <p:cNvSpPr>
              <a:spLocks/>
            </p:cNvSpPr>
            <p:nvPr/>
          </p:nvSpPr>
          <p:spPr bwMode="auto">
            <a:xfrm>
              <a:off x="18919114" y="3959225"/>
              <a:ext cx="3951802"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4000" dirty="0">
                  <a:solidFill>
                    <a:srgbClr val="29AACF"/>
                  </a:solidFill>
                  <a:latin typeface="Century Gothic"/>
                  <a:ea typeface="Open Sans"/>
                  <a:cs typeface="Century Gothic"/>
                  <a:sym typeface="Helvetica Neue Bold Condensed" charset="0"/>
                </a:rPr>
                <a:t>4</a:t>
              </a:r>
            </a:p>
          </p:txBody>
        </p:sp>
        <p:sp>
          <p:nvSpPr>
            <p:cNvPr id="35" name="Rectangle 26"/>
            <p:cNvSpPr>
              <a:spLocks/>
            </p:cNvSpPr>
            <p:nvPr/>
          </p:nvSpPr>
          <p:spPr bwMode="auto">
            <a:xfrm>
              <a:off x="18872003" y="4834513"/>
              <a:ext cx="5041635"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38100" tIns="38100" rIns="38100" bIns="38100"/>
            <a:lstStyle/>
            <a:p>
              <a:pPr>
                <a:lnSpc>
                  <a:spcPct val="120000"/>
                </a:lnSpc>
                <a:spcBef>
                  <a:spcPts val="901"/>
                </a:spcBef>
              </a:pPr>
              <a:r>
                <a:rPr lang="en-US" sz="2600" dirty="0">
                  <a:solidFill>
                    <a:srgbClr val="000000"/>
                  </a:solidFill>
                  <a:latin typeface="Century Gothic"/>
                  <a:ea typeface="Open Sans"/>
                  <a:cs typeface="Century Gothic"/>
                  <a:sym typeface="Helvetica Neue" charset="0"/>
                </a:rPr>
                <a:t>Crypto Exchange may not have exclusive control over the Private Keys.</a:t>
              </a:r>
              <a:endParaRPr lang="en-US" sz="2600" i="1" dirty="0">
                <a:solidFill>
                  <a:srgbClr val="000000"/>
                </a:solidFill>
                <a:latin typeface="Century Gothic"/>
                <a:ea typeface="Open Sans"/>
                <a:cs typeface="Century Gothic"/>
                <a:sym typeface="Helvetica Neue" charset="0"/>
              </a:endParaRPr>
            </a:p>
          </p:txBody>
        </p:sp>
      </p:grpSp>
      <p:sp>
        <p:nvSpPr>
          <p:cNvPr id="5" name="Textfeld 30">
            <a:extLst>
              <a:ext uri="{FF2B5EF4-FFF2-40B4-BE49-F238E27FC236}">
                <a16:creationId xmlns:a16="http://schemas.microsoft.com/office/drawing/2014/main" id="{4677DBB1-9F04-C6EB-A536-07886BFC7BAE}"/>
              </a:ext>
            </a:extLst>
          </p:cNvPr>
          <p:cNvSpPr txBox="1"/>
          <p:nvPr/>
        </p:nvSpPr>
        <p:spPr>
          <a:xfrm>
            <a:off x="2146853" y="501734"/>
            <a:ext cx="20236070" cy="1015663"/>
          </a:xfrm>
          <a:prstGeom prst="rect">
            <a:avLst/>
          </a:prstGeom>
          <a:noFill/>
        </p:spPr>
        <p:txBody>
          <a:bodyPr wrap="square" rtlCol="0">
            <a:spAutoFit/>
          </a:bodyPr>
          <a:lstStyle/>
          <a:p>
            <a:pPr algn="ctr"/>
            <a:r>
              <a:rPr lang="de-DE" sz="6000" dirty="0">
                <a:latin typeface="Century Gothic"/>
                <a:cs typeface="Century Gothic"/>
              </a:rPr>
              <a:t>What could go wrong</a:t>
            </a:r>
            <a:r>
              <a:rPr lang="de-DE" sz="6000" dirty="0">
                <a:latin typeface="Bookman Old Style" panose="02050604050505020204" pitchFamily="18" charset="0"/>
                <a:cs typeface="Century Gothic"/>
              </a:rPr>
              <a:t>?</a:t>
            </a:r>
            <a:r>
              <a:rPr lang="de-DE" sz="6000" dirty="0">
                <a:latin typeface="Century Gothic"/>
                <a:cs typeface="Century Gothic"/>
              </a:rPr>
              <a:t>   </a:t>
            </a:r>
          </a:p>
        </p:txBody>
      </p:sp>
      <p:sp>
        <p:nvSpPr>
          <p:cNvPr id="6" name="Date Placeholder 1">
            <a:extLst>
              <a:ext uri="{FF2B5EF4-FFF2-40B4-BE49-F238E27FC236}">
                <a16:creationId xmlns:a16="http://schemas.microsoft.com/office/drawing/2014/main" id="{A45230C5-BDCA-047E-DC7B-1B026E705071}"/>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7" name="Rectangle 6">
            <a:extLst>
              <a:ext uri="{FF2B5EF4-FFF2-40B4-BE49-F238E27FC236}">
                <a16:creationId xmlns:a16="http://schemas.microsoft.com/office/drawing/2014/main" id="{4FCE6B8A-AA46-3328-5D4F-705A395F5560}"/>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8" name="Slide Number Placeholder 2">
            <a:extLst>
              <a:ext uri="{FF2B5EF4-FFF2-40B4-BE49-F238E27FC236}">
                <a16:creationId xmlns:a16="http://schemas.microsoft.com/office/drawing/2014/main" id="{735FB679-0FE2-07E8-743A-74B01854F69E}"/>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24</a:t>
            </a:fld>
            <a:endParaRPr lang="en-US" sz="2000" dirty="0">
              <a:solidFill>
                <a:schemeClr val="tx1">
                  <a:lumMod val="50000"/>
                  <a:lumOff val="50000"/>
                </a:schemeClr>
              </a:solidFill>
            </a:endParaRPr>
          </a:p>
        </p:txBody>
      </p:sp>
      <p:pic>
        <p:nvPicPr>
          <p:cNvPr id="9" name="Picture 8">
            <a:extLst>
              <a:ext uri="{FF2B5EF4-FFF2-40B4-BE49-F238E27FC236}">
                <a16:creationId xmlns:a16="http://schemas.microsoft.com/office/drawing/2014/main" id="{A686D7FB-79A3-9801-76D2-84E930D8C904}"/>
              </a:ext>
            </a:extLst>
          </p:cNvPr>
          <p:cNvPicPr>
            <a:picLocks noChangeAspect="1"/>
          </p:cNvPicPr>
          <p:nvPr/>
        </p:nvPicPr>
        <p:blipFill>
          <a:blip r:embed="rId6"/>
          <a:stretch>
            <a:fillRect/>
          </a:stretch>
        </p:blipFill>
        <p:spPr>
          <a:xfrm>
            <a:off x="288920" y="239165"/>
            <a:ext cx="1105871" cy="893896"/>
          </a:xfrm>
          <a:prstGeom prst="rect">
            <a:avLst/>
          </a:prstGeom>
        </p:spPr>
      </p:pic>
    </p:spTree>
    <p:extLst>
      <p:ext uri="{BB962C8B-B14F-4D97-AF65-F5344CB8AC3E}">
        <p14:creationId xmlns:p14="http://schemas.microsoft.com/office/powerpoint/2010/main" val="1774174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1000"/>
                                        <p:tgtEl>
                                          <p:spTgt spid="36868"/>
                                        </p:tgtEl>
                                      </p:cBhvr>
                                    </p:animEffect>
                                    <p:anim calcmode="lin" valueType="num">
                                      <p:cBhvr>
                                        <p:cTn id="8" dur="1000" fill="hold"/>
                                        <p:tgtEl>
                                          <p:spTgt spid="36868"/>
                                        </p:tgtEl>
                                        <p:attrNameLst>
                                          <p:attrName>ppt_x</p:attrName>
                                        </p:attrNameLst>
                                      </p:cBhvr>
                                      <p:tavLst>
                                        <p:tav tm="0">
                                          <p:val>
                                            <p:strVal val="#ppt_x"/>
                                          </p:val>
                                        </p:tav>
                                        <p:tav tm="100000">
                                          <p:val>
                                            <p:strVal val="#ppt_x"/>
                                          </p:val>
                                        </p:tav>
                                      </p:tavLst>
                                    </p:anim>
                                    <p:anim calcmode="lin" valueType="num">
                                      <p:cBhvr>
                                        <p:cTn id="9" dur="1000" fill="hold"/>
                                        <p:tgtEl>
                                          <p:spTgt spid="3686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875"/>
                                        </p:tgtEl>
                                        <p:attrNameLst>
                                          <p:attrName>style.visibility</p:attrName>
                                        </p:attrNameLst>
                                      </p:cBhvr>
                                      <p:to>
                                        <p:strVal val="visible"/>
                                      </p:to>
                                    </p:set>
                                    <p:animEffect transition="in" filter="fade">
                                      <p:cBhvr>
                                        <p:cTn id="12" dur="1000"/>
                                        <p:tgtEl>
                                          <p:spTgt spid="36875"/>
                                        </p:tgtEl>
                                      </p:cBhvr>
                                    </p:animEffect>
                                    <p:anim calcmode="lin" valueType="num">
                                      <p:cBhvr>
                                        <p:cTn id="13" dur="1000" fill="hold"/>
                                        <p:tgtEl>
                                          <p:spTgt spid="36875"/>
                                        </p:tgtEl>
                                        <p:attrNameLst>
                                          <p:attrName>ppt_x</p:attrName>
                                        </p:attrNameLst>
                                      </p:cBhvr>
                                      <p:tavLst>
                                        <p:tav tm="0">
                                          <p:val>
                                            <p:strVal val="#ppt_x"/>
                                          </p:val>
                                        </p:tav>
                                        <p:tav tm="100000">
                                          <p:val>
                                            <p:strVal val="#ppt_x"/>
                                          </p:val>
                                        </p:tav>
                                      </p:tavLst>
                                    </p:anim>
                                    <p:anim calcmode="lin" valueType="num">
                                      <p:cBhvr>
                                        <p:cTn id="14" dur="1000" fill="hold"/>
                                        <p:tgtEl>
                                          <p:spTgt spid="3687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6870"/>
                                        </p:tgtEl>
                                        <p:attrNameLst>
                                          <p:attrName>style.visibility</p:attrName>
                                        </p:attrNameLst>
                                      </p:cBhvr>
                                      <p:to>
                                        <p:strVal val="visible"/>
                                      </p:to>
                                    </p:set>
                                    <p:animEffect transition="in" filter="fade">
                                      <p:cBhvr>
                                        <p:cTn id="17" dur="1000"/>
                                        <p:tgtEl>
                                          <p:spTgt spid="36870"/>
                                        </p:tgtEl>
                                      </p:cBhvr>
                                    </p:animEffect>
                                    <p:anim calcmode="lin" valueType="num">
                                      <p:cBhvr>
                                        <p:cTn id="18" dur="1000" fill="hold"/>
                                        <p:tgtEl>
                                          <p:spTgt spid="36870"/>
                                        </p:tgtEl>
                                        <p:attrNameLst>
                                          <p:attrName>ppt_x</p:attrName>
                                        </p:attrNameLst>
                                      </p:cBhvr>
                                      <p:tavLst>
                                        <p:tav tm="0">
                                          <p:val>
                                            <p:strVal val="#ppt_x"/>
                                          </p:val>
                                        </p:tav>
                                        <p:tav tm="100000">
                                          <p:val>
                                            <p:strVal val="#ppt_x"/>
                                          </p:val>
                                        </p:tav>
                                      </p:tavLst>
                                    </p:anim>
                                    <p:anim calcmode="lin" valueType="num">
                                      <p:cBhvr>
                                        <p:cTn id="19" dur="1000" fill="hold"/>
                                        <p:tgtEl>
                                          <p:spTgt spid="3687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873"/>
                                        </p:tgtEl>
                                        <p:attrNameLst>
                                          <p:attrName>style.visibility</p:attrName>
                                        </p:attrNameLst>
                                      </p:cBhvr>
                                      <p:to>
                                        <p:strVal val="visible"/>
                                      </p:to>
                                    </p:set>
                                    <p:animEffect transition="in" filter="fade">
                                      <p:cBhvr>
                                        <p:cTn id="22" dur="1000"/>
                                        <p:tgtEl>
                                          <p:spTgt spid="36873"/>
                                        </p:tgtEl>
                                      </p:cBhvr>
                                    </p:animEffect>
                                    <p:anim calcmode="lin" valueType="num">
                                      <p:cBhvr>
                                        <p:cTn id="23" dur="1000" fill="hold"/>
                                        <p:tgtEl>
                                          <p:spTgt spid="36873"/>
                                        </p:tgtEl>
                                        <p:attrNameLst>
                                          <p:attrName>ppt_x</p:attrName>
                                        </p:attrNameLst>
                                      </p:cBhvr>
                                      <p:tavLst>
                                        <p:tav tm="0">
                                          <p:val>
                                            <p:strVal val="#ppt_x"/>
                                          </p:val>
                                        </p:tav>
                                        <p:tav tm="100000">
                                          <p:val>
                                            <p:strVal val="#ppt_x"/>
                                          </p:val>
                                        </p:tav>
                                      </p:tavLst>
                                    </p:anim>
                                    <p:anim calcmode="lin" valueType="num">
                                      <p:cBhvr>
                                        <p:cTn id="24" dur="1000" fill="hold"/>
                                        <p:tgtEl>
                                          <p:spTgt spid="36873"/>
                                        </p:tgtEl>
                                        <p:attrNameLst>
                                          <p:attrName>ppt_y</p:attrName>
                                        </p:attrNameLst>
                                      </p:cBhvr>
                                      <p:tavLst>
                                        <p:tav tm="0">
                                          <p:val>
                                            <p:strVal val="#ppt_y+.1"/>
                                          </p:val>
                                        </p:tav>
                                        <p:tav tm="100000">
                                          <p:val>
                                            <p:strVal val="#ppt_y"/>
                                          </p:val>
                                        </p:tav>
                                      </p:tavLst>
                                    </p:anim>
                                  </p:childTnLst>
                                </p:cTn>
                              </p:par>
                              <p:par>
                                <p:cTn id="25" presetID="55" presetClass="entr" presetSubtype="0" fill="hold" grpId="0" nodeType="withEffect">
                                  <p:stCondLst>
                                    <p:cond delay="0"/>
                                  </p:stCondLst>
                                  <p:childTnLst>
                                    <p:set>
                                      <p:cBhvr>
                                        <p:cTn id="26" dur="1" fill="hold">
                                          <p:stCondLst>
                                            <p:cond delay="0"/>
                                          </p:stCondLst>
                                        </p:cTn>
                                        <p:tgtEl>
                                          <p:spTgt spid="36872"/>
                                        </p:tgtEl>
                                        <p:attrNameLst>
                                          <p:attrName>style.visibility</p:attrName>
                                        </p:attrNameLst>
                                      </p:cBhvr>
                                      <p:to>
                                        <p:strVal val="visible"/>
                                      </p:to>
                                    </p:set>
                                    <p:anim calcmode="lin" valueType="num">
                                      <p:cBhvr>
                                        <p:cTn id="27" dur="1000" fill="hold"/>
                                        <p:tgtEl>
                                          <p:spTgt spid="36872"/>
                                        </p:tgtEl>
                                        <p:attrNameLst>
                                          <p:attrName>ppt_w</p:attrName>
                                        </p:attrNameLst>
                                      </p:cBhvr>
                                      <p:tavLst>
                                        <p:tav tm="0">
                                          <p:val>
                                            <p:strVal val="#ppt_w*0.70"/>
                                          </p:val>
                                        </p:tav>
                                        <p:tav tm="100000">
                                          <p:val>
                                            <p:strVal val="#ppt_w"/>
                                          </p:val>
                                        </p:tav>
                                      </p:tavLst>
                                    </p:anim>
                                    <p:anim calcmode="lin" valueType="num">
                                      <p:cBhvr>
                                        <p:cTn id="28" dur="1000" fill="hold"/>
                                        <p:tgtEl>
                                          <p:spTgt spid="36872"/>
                                        </p:tgtEl>
                                        <p:attrNameLst>
                                          <p:attrName>ppt_h</p:attrName>
                                        </p:attrNameLst>
                                      </p:cBhvr>
                                      <p:tavLst>
                                        <p:tav tm="0">
                                          <p:val>
                                            <p:strVal val="#ppt_h"/>
                                          </p:val>
                                        </p:tav>
                                        <p:tav tm="100000">
                                          <p:val>
                                            <p:strVal val="#ppt_h"/>
                                          </p:val>
                                        </p:tav>
                                      </p:tavLst>
                                    </p:anim>
                                    <p:animEffect transition="in" filter="fade">
                                      <p:cBhvr>
                                        <p:cTn id="29" dur="1000"/>
                                        <p:tgtEl>
                                          <p:spTgt spid="36872"/>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36869"/>
                                        </p:tgtEl>
                                        <p:attrNameLst>
                                          <p:attrName>style.visibility</p:attrName>
                                        </p:attrNameLst>
                                      </p:cBhvr>
                                      <p:to>
                                        <p:strVal val="visible"/>
                                      </p:to>
                                    </p:set>
                                    <p:anim calcmode="lin" valueType="num">
                                      <p:cBhvr>
                                        <p:cTn id="32" dur="1000" fill="hold"/>
                                        <p:tgtEl>
                                          <p:spTgt spid="36869"/>
                                        </p:tgtEl>
                                        <p:attrNameLst>
                                          <p:attrName>ppt_w</p:attrName>
                                        </p:attrNameLst>
                                      </p:cBhvr>
                                      <p:tavLst>
                                        <p:tav tm="0">
                                          <p:val>
                                            <p:strVal val="#ppt_w*0.70"/>
                                          </p:val>
                                        </p:tav>
                                        <p:tav tm="100000">
                                          <p:val>
                                            <p:strVal val="#ppt_w"/>
                                          </p:val>
                                        </p:tav>
                                      </p:tavLst>
                                    </p:anim>
                                    <p:anim calcmode="lin" valueType="num">
                                      <p:cBhvr>
                                        <p:cTn id="33" dur="1000" fill="hold"/>
                                        <p:tgtEl>
                                          <p:spTgt spid="36869"/>
                                        </p:tgtEl>
                                        <p:attrNameLst>
                                          <p:attrName>ppt_h</p:attrName>
                                        </p:attrNameLst>
                                      </p:cBhvr>
                                      <p:tavLst>
                                        <p:tav tm="0">
                                          <p:val>
                                            <p:strVal val="#ppt_h"/>
                                          </p:val>
                                        </p:tav>
                                        <p:tav tm="100000">
                                          <p:val>
                                            <p:strVal val="#ppt_h"/>
                                          </p:val>
                                        </p:tav>
                                      </p:tavLst>
                                    </p:anim>
                                    <p:animEffect transition="in" filter="fade">
                                      <p:cBhvr>
                                        <p:cTn id="34" dur="1000"/>
                                        <p:tgtEl>
                                          <p:spTgt spid="36869"/>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36874"/>
                                        </p:tgtEl>
                                        <p:attrNameLst>
                                          <p:attrName>style.visibility</p:attrName>
                                        </p:attrNameLst>
                                      </p:cBhvr>
                                      <p:to>
                                        <p:strVal val="visible"/>
                                      </p:to>
                                    </p:set>
                                    <p:anim calcmode="lin" valueType="num">
                                      <p:cBhvr>
                                        <p:cTn id="37" dur="1000" fill="hold"/>
                                        <p:tgtEl>
                                          <p:spTgt spid="36874"/>
                                        </p:tgtEl>
                                        <p:attrNameLst>
                                          <p:attrName>ppt_w</p:attrName>
                                        </p:attrNameLst>
                                      </p:cBhvr>
                                      <p:tavLst>
                                        <p:tav tm="0">
                                          <p:val>
                                            <p:strVal val="#ppt_w*0.70"/>
                                          </p:val>
                                        </p:tav>
                                        <p:tav tm="100000">
                                          <p:val>
                                            <p:strVal val="#ppt_w"/>
                                          </p:val>
                                        </p:tav>
                                      </p:tavLst>
                                    </p:anim>
                                    <p:anim calcmode="lin" valueType="num">
                                      <p:cBhvr>
                                        <p:cTn id="38" dur="1000" fill="hold"/>
                                        <p:tgtEl>
                                          <p:spTgt spid="36874"/>
                                        </p:tgtEl>
                                        <p:attrNameLst>
                                          <p:attrName>ppt_h</p:attrName>
                                        </p:attrNameLst>
                                      </p:cBhvr>
                                      <p:tavLst>
                                        <p:tav tm="0">
                                          <p:val>
                                            <p:strVal val="#ppt_h"/>
                                          </p:val>
                                        </p:tav>
                                        <p:tav tm="100000">
                                          <p:val>
                                            <p:strVal val="#ppt_h"/>
                                          </p:val>
                                        </p:tav>
                                      </p:tavLst>
                                    </p:anim>
                                    <p:animEffect transition="in" filter="fade">
                                      <p:cBhvr>
                                        <p:cTn id="39" dur="1000"/>
                                        <p:tgtEl>
                                          <p:spTgt spid="36874"/>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36871"/>
                                        </p:tgtEl>
                                        <p:attrNameLst>
                                          <p:attrName>style.visibility</p:attrName>
                                        </p:attrNameLst>
                                      </p:cBhvr>
                                      <p:to>
                                        <p:strVal val="visible"/>
                                      </p:to>
                                    </p:set>
                                    <p:anim calcmode="lin" valueType="num">
                                      <p:cBhvr>
                                        <p:cTn id="42" dur="1000" fill="hold"/>
                                        <p:tgtEl>
                                          <p:spTgt spid="36871"/>
                                        </p:tgtEl>
                                        <p:attrNameLst>
                                          <p:attrName>ppt_w</p:attrName>
                                        </p:attrNameLst>
                                      </p:cBhvr>
                                      <p:tavLst>
                                        <p:tav tm="0">
                                          <p:val>
                                            <p:strVal val="#ppt_w*0.70"/>
                                          </p:val>
                                        </p:tav>
                                        <p:tav tm="100000">
                                          <p:val>
                                            <p:strVal val="#ppt_w"/>
                                          </p:val>
                                        </p:tav>
                                      </p:tavLst>
                                    </p:anim>
                                    <p:anim calcmode="lin" valueType="num">
                                      <p:cBhvr>
                                        <p:cTn id="43" dur="1000" fill="hold"/>
                                        <p:tgtEl>
                                          <p:spTgt spid="36871"/>
                                        </p:tgtEl>
                                        <p:attrNameLst>
                                          <p:attrName>ppt_h</p:attrName>
                                        </p:attrNameLst>
                                      </p:cBhvr>
                                      <p:tavLst>
                                        <p:tav tm="0">
                                          <p:val>
                                            <p:strVal val="#ppt_h"/>
                                          </p:val>
                                        </p:tav>
                                        <p:tav tm="100000">
                                          <p:val>
                                            <p:strVal val="#ppt_h"/>
                                          </p:val>
                                        </p:tav>
                                      </p:tavLst>
                                    </p:anim>
                                    <p:animEffect transition="in" filter="fade">
                                      <p:cBhvr>
                                        <p:cTn id="44" dur="1000"/>
                                        <p:tgtEl>
                                          <p:spTgt spid="36871"/>
                                        </p:tgtEl>
                                      </p:cBhvr>
                                    </p:animEffect>
                                  </p:childTnLst>
                                </p:cTn>
                              </p:par>
                            </p:childTnLst>
                          </p:cTn>
                        </p:par>
                        <p:par>
                          <p:cTn id="45" fill="hold">
                            <p:stCondLst>
                              <p:cond delay="1000"/>
                            </p:stCondLst>
                            <p:childTnLst>
                              <p:par>
                                <p:cTn id="46" presetID="18" presetClass="entr" presetSubtype="6" fill="hold"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strips(downRight)">
                                      <p:cBhvr>
                                        <p:cTn id="48" dur="700"/>
                                        <p:tgtEl>
                                          <p:spTgt spid="2"/>
                                        </p:tgtEl>
                                      </p:cBhvr>
                                    </p:animEffect>
                                  </p:childTnLst>
                                </p:cTn>
                              </p:par>
                              <p:par>
                                <p:cTn id="49" presetID="18" presetClass="entr" presetSubtype="12" fill="hold" nodeType="withEffect">
                                  <p:stCondLst>
                                    <p:cond delay="0"/>
                                  </p:stCondLst>
                                  <p:childTnLst>
                                    <p:set>
                                      <p:cBhvr>
                                        <p:cTn id="50" dur="1" fill="hold">
                                          <p:stCondLst>
                                            <p:cond delay="0"/>
                                          </p:stCondLst>
                                        </p:cTn>
                                        <p:tgtEl>
                                          <p:spTgt spid="36892"/>
                                        </p:tgtEl>
                                        <p:attrNameLst>
                                          <p:attrName>style.visibility</p:attrName>
                                        </p:attrNameLst>
                                      </p:cBhvr>
                                      <p:to>
                                        <p:strVal val="visible"/>
                                      </p:to>
                                    </p:set>
                                    <p:animEffect transition="in" filter="strips(downLeft)">
                                      <p:cBhvr>
                                        <p:cTn id="51" dur="700"/>
                                        <p:tgtEl>
                                          <p:spTgt spid="36892"/>
                                        </p:tgtEl>
                                      </p:cBhvr>
                                    </p:animEffect>
                                  </p:childTnLst>
                                </p:cTn>
                              </p:par>
                              <p:par>
                                <p:cTn id="52" presetID="18" presetClass="entr" presetSubtype="12"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strips(downLeft)">
                                      <p:cBhvr>
                                        <p:cTn id="54" dur="700"/>
                                        <p:tgtEl>
                                          <p:spTgt spid="4"/>
                                        </p:tgtEl>
                                      </p:cBhvr>
                                    </p:animEffect>
                                  </p:childTnLst>
                                </p:cTn>
                              </p:par>
                              <p:par>
                                <p:cTn id="55" presetID="18" presetClass="entr" presetSubtype="6"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strips(downRight)">
                                      <p:cBhvr>
                                        <p:cTn id="57" dur="700"/>
                                        <p:tgtEl>
                                          <p:spTgt spid="3"/>
                                        </p:tgtEl>
                                      </p:cBhvr>
                                    </p:animEffect>
                                  </p:childTnLst>
                                </p:cTn>
                              </p:par>
                              <p:par>
                                <p:cTn id="58" presetID="2" presetClass="entr" presetSubtype="2"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additive="base">
                                        <p:cTn id="60" dur="500" fill="hold"/>
                                        <p:tgtEl>
                                          <p:spTgt spid="7"/>
                                        </p:tgtEl>
                                        <p:attrNameLst>
                                          <p:attrName>ppt_x</p:attrName>
                                        </p:attrNameLst>
                                      </p:cBhvr>
                                      <p:tavLst>
                                        <p:tav tm="0">
                                          <p:val>
                                            <p:strVal val="1+#ppt_w/2"/>
                                          </p:val>
                                        </p:tav>
                                        <p:tav tm="100000">
                                          <p:val>
                                            <p:strVal val="#ppt_x"/>
                                          </p:val>
                                        </p:tav>
                                      </p:tavLst>
                                    </p:anim>
                                    <p:anim calcmode="lin" valueType="num">
                                      <p:cBhvr additive="base">
                                        <p:cTn id="6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36869" grpId="0" animBg="1"/>
      <p:bldP spid="36870" grpId="0" animBg="1"/>
      <p:bldP spid="36871" grpId="0" animBg="1"/>
      <p:bldP spid="36872" grpId="0" animBg="1"/>
      <p:bldP spid="36873" grpId="0" animBg="1"/>
      <p:bldP spid="36874" grpId="0" animBg="1"/>
      <p:bldP spid="36875"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p:cNvSpPr>
          <p:nvPr/>
        </p:nvSpPr>
        <p:spPr bwMode="auto">
          <a:xfrm>
            <a:off x="1589" y="3238500"/>
            <a:ext cx="6098381" cy="4710113"/>
          </a:xfrm>
          <a:prstGeom prst="rect">
            <a:avLst/>
          </a:prstGeom>
          <a:blipFill dpi="0" rotWithShape="1">
            <a:blip r:embed="rId2"/>
            <a:srcRect/>
            <a:tile tx="0" ty="0" sx="100000" sy="100000" flip="none" algn="tl"/>
          </a:bli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latin typeface="Open Sans Italic"/>
              <a:ea typeface="Open Sans"/>
              <a:cs typeface="Open Sans"/>
            </a:endParaRPr>
          </a:p>
        </p:txBody>
      </p:sp>
      <p:sp>
        <p:nvSpPr>
          <p:cNvPr id="36869" name="Rectangle 5"/>
          <p:cNvSpPr>
            <a:spLocks/>
          </p:cNvSpPr>
          <p:nvPr/>
        </p:nvSpPr>
        <p:spPr bwMode="auto">
          <a:xfrm>
            <a:off x="6096795" y="3238500"/>
            <a:ext cx="6099969" cy="4854576"/>
          </a:xfrm>
          <a:prstGeom prst="rect">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36870" name="Rectangle 6"/>
          <p:cNvSpPr>
            <a:spLocks/>
          </p:cNvSpPr>
          <p:nvPr/>
        </p:nvSpPr>
        <p:spPr bwMode="auto">
          <a:xfrm>
            <a:off x="12193589" y="3238500"/>
            <a:ext cx="6134899" cy="47117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latin typeface="Open Sans Italic"/>
              <a:ea typeface="Open Sans"/>
              <a:cs typeface="Open Sans"/>
            </a:endParaRPr>
          </a:p>
        </p:txBody>
      </p:sp>
      <p:sp>
        <p:nvSpPr>
          <p:cNvPr id="36871" name="Rectangle 7"/>
          <p:cNvSpPr>
            <a:spLocks/>
          </p:cNvSpPr>
          <p:nvPr/>
        </p:nvSpPr>
        <p:spPr bwMode="auto">
          <a:xfrm>
            <a:off x="18326900" y="3238500"/>
            <a:ext cx="6099969" cy="4746626"/>
          </a:xfrm>
          <a:prstGeom prst="rect">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36872" name="Rectangle 8"/>
          <p:cNvSpPr>
            <a:spLocks/>
          </p:cNvSpPr>
          <p:nvPr/>
        </p:nvSpPr>
        <p:spPr bwMode="auto">
          <a:xfrm>
            <a:off x="1589" y="7937500"/>
            <a:ext cx="6098381" cy="4711700"/>
          </a:xfrm>
          <a:prstGeom prst="rect">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36873" name="Rectangle 9"/>
          <p:cNvSpPr>
            <a:spLocks/>
          </p:cNvSpPr>
          <p:nvPr/>
        </p:nvSpPr>
        <p:spPr bwMode="auto">
          <a:xfrm>
            <a:off x="18312610" y="7959726"/>
            <a:ext cx="6096794" cy="4711700"/>
          </a:xfrm>
          <a:prstGeom prst="rect">
            <a:avLst/>
          </a:prstGeom>
          <a:blipFill dpi="0" rotWithShape="1">
            <a:blip r:embed="rId4"/>
            <a:srcRect/>
            <a:tile tx="0" ty="0" sx="100000" sy="100000" flip="none" algn="tl"/>
          </a:bli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latin typeface="Open Sans Italic"/>
              <a:ea typeface="Open Sans"/>
              <a:cs typeface="Open Sans"/>
            </a:endParaRPr>
          </a:p>
        </p:txBody>
      </p:sp>
      <p:sp>
        <p:nvSpPr>
          <p:cNvPr id="36874" name="Rectangle 10"/>
          <p:cNvSpPr>
            <a:spLocks/>
          </p:cNvSpPr>
          <p:nvPr/>
        </p:nvSpPr>
        <p:spPr bwMode="auto">
          <a:xfrm>
            <a:off x="12195177" y="7937500"/>
            <a:ext cx="6122197" cy="4711700"/>
          </a:xfrm>
          <a:prstGeom prst="rect">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36875" name="Rectangle 11"/>
          <p:cNvSpPr>
            <a:spLocks/>
          </p:cNvSpPr>
          <p:nvPr/>
        </p:nvSpPr>
        <p:spPr bwMode="auto">
          <a:xfrm>
            <a:off x="6084093" y="7985126"/>
            <a:ext cx="6098381" cy="4641850"/>
          </a:xfrm>
          <a:prstGeom prst="rect">
            <a:avLst/>
          </a:prstGeom>
          <a:blipFill dpi="0" rotWithShape="1">
            <a:blip r:embed="rId5">
              <a:duotone>
                <a:prstClr val="black"/>
                <a:schemeClr val="tx2">
                  <a:tint val="45000"/>
                  <a:satMod val="400000"/>
                </a:schemeClr>
              </a:duotone>
            </a:blip>
            <a:srcRect/>
            <a:tile tx="0" ty="0" sx="100000" sy="100000" flip="none" algn="tl"/>
          </a:bli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latin typeface="Open Sans Italic"/>
              <a:ea typeface="Open Sans"/>
              <a:cs typeface="Open Sans"/>
            </a:endParaRPr>
          </a:p>
        </p:txBody>
      </p:sp>
      <p:grpSp>
        <p:nvGrpSpPr>
          <p:cNvPr id="36892" name="Group 28"/>
          <p:cNvGrpSpPr>
            <a:grpSpLocks/>
          </p:cNvGrpSpPr>
          <p:nvPr/>
        </p:nvGrpSpPr>
        <p:grpSpPr bwMode="auto">
          <a:xfrm>
            <a:off x="506480" y="8792130"/>
            <a:ext cx="5498228" cy="2838451"/>
            <a:chOff x="7" y="28"/>
            <a:chExt cx="3462" cy="1788"/>
          </a:xfrm>
        </p:grpSpPr>
        <p:sp>
          <p:nvSpPr>
            <p:cNvPr id="36889" name="Rectangle 25"/>
            <p:cNvSpPr>
              <a:spLocks/>
            </p:cNvSpPr>
            <p:nvPr/>
          </p:nvSpPr>
          <p:spPr bwMode="auto">
            <a:xfrm>
              <a:off x="14" y="28"/>
              <a:ext cx="2488" cy="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IN" sz="4000" dirty="0">
                  <a:solidFill>
                    <a:srgbClr val="29AACF"/>
                  </a:solidFill>
                  <a:latin typeface="Century Gothic"/>
                  <a:ea typeface="Open Sans"/>
                  <a:cs typeface="Century Gothic"/>
                  <a:sym typeface="Helvetica Neue Bold Condensed" charset="0"/>
                </a:rPr>
                <a:t>5</a:t>
              </a:r>
              <a:endParaRPr lang="en-US" sz="4000" dirty="0">
                <a:solidFill>
                  <a:srgbClr val="29AACF"/>
                </a:solidFill>
                <a:latin typeface="Century Gothic"/>
                <a:ea typeface="Open Sans"/>
                <a:cs typeface="Century Gothic"/>
                <a:sym typeface="Helvetica Neue Bold Condensed" charset="0"/>
              </a:endParaRPr>
            </a:p>
          </p:txBody>
        </p:sp>
        <p:sp>
          <p:nvSpPr>
            <p:cNvPr id="36890" name="Rectangle 26"/>
            <p:cNvSpPr>
              <a:spLocks/>
            </p:cNvSpPr>
            <p:nvPr/>
          </p:nvSpPr>
          <p:spPr bwMode="auto">
            <a:xfrm>
              <a:off x="7" y="531"/>
              <a:ext cx="3462" cy="1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38100" tIns="38100" rIns="38100" bIns="38100"/>
            <a:lstStyle/>
            <a:p>
              <a:pPr>
                <a:lnSpc>
                  <a:spcPct val="120000"/>
                </a:lnSpc>
                <a:spcBef>
                  <a:spcPts val="901"/>
                </a:spcBef>
              </a:pPr>
              <a:r>
                <a:rPr lang="en-US" sz="2600" dirty="0">
                  <a:solidFill>
                    <a:srgbClr val="000000"/>
                  </a:solidFill>
                  <a:latin typeface="Century Gothic"/>
                  <a:ea typeface="Open Sans"/>
                  <a:cs typeface="Century Gothic"/>
                  <a:sym typeface="Helvetica Neue" charset="0"/>
                </a:rPr>
                <a:t>A fraudulent audit result may be produced by a third party auditor in collaboration with the custodian under consideration.</a:t>
              </a:r>
              <a:endParaRPr lang="en-US" sz="2600" i="1" dirty="0">
                <a:solidFill>
                  <a:srgbClr val="000000"/>
                </a:solidFill>
                <a:latin typeface="Century Gothic"/>
                <a:ea typeface="Open Sans"/>
                <a:cs typeface="Century Gothic"/>
                <a:sym typeface="Helvetica Neue" charset="0"/>
              </a:endParaRPr>
            </a:p>
          </p:txBody>
        </p:sp>
      </p:grpSp>
      <p:grpSp>
        <p:nvGrpSpPr>
          <p:cNvPr id="2" name="Group 1">
            <a:extLst>
              <a:ext uri="{FF2B5EF4-FFF2-40B4-BE49-F238E27FC236}">
                <a16:creationId xmlns:a16="http://schemas.microsoft.com/office/drawing/2014/main" id="{94E1B1AE-C61B-41D1-825B-81F266F7B4F2}"/>
              </a:ext>
            </a:extLst>
          </p:cNvPr>
          <p:cNvGrpSpPr/>
          <p:nvPr/>
        </p:nvGrpSpPr>
        <p:grpSpPr>
          <a:xfrm>
            <a:off x="6599626" y="3959224"/>
            <a:ext cx="5420924" cy="3978275"/>
            <a:chOff x="6599626" y="3959225"/>
            <a:chExt cx="5420924" cy="2664174"/>
          </a:xfrm>
        </p:grpSpPr>
        <p:sp>
          <p:nvSpPr>
            <p:cNvPr id="36877" name="Rectangle 13"/>
            <p:cNvSpPr>
              <a:spLocks/>
            </p:cNvSpPr>
            <p:nvPr/>
          </p:nvSpPr>
          <p:spPr bwMode="auto">
            <a:xfrm>
              <a:off x="6636615" y="3959225"/>
              <a:ext cx="3951802"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IN" sz="4000" dirty="0">
                  <a:solidFill>
                    <a:srgbClr val="29AACF"/>
                  </a:solidFill>
                  <a:latin typeface="Century Gothic"/>
                  <a:ea typeface="Open Sans"/>
                  <a:cs typeface="Century Gothic"/>
                  <a:sym typeface="Helvetica Neue Bold Condensed" charset="0"/>
                </a:rPr>
                <a:t>6</a:t>
              </a:r>
              <a:endParaRPr lang="en-US" sz="4000" dirty="0">
                <a:solidFill>
                  <a:srgbClr val="29AACF"/>
                </a:solidFill>
                <a:latin typeface="Century Gothic"/>
                <a:ea typeface="Open Sans"/>
                <a:cs typeface="Century Gothic"/>
                <a:sym typeface="Helvetica Neue Bold Condensed" charset="0"/>
              </a:endParaRPr>
            </a:p>
          </p:txBody>
        </p:sp>
        <p:sp>
          <p:nvSpPr>
            <p:cNvPr id="33" name="Rectangle 26"/>
            <p:cNvSpPr>
              <a:spLocks/>
            </p:cNvSpPr>
            <p:nvPr/>
          </p:nvSpPr>
          <p:spPr bwMode="auto">
            <a:xfrm>
              <a:off x="6599626" y="4870799"/>
              <a:ext cx="5420924"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38100" tIns="38100" rIns="38100" bIns="38100"/>
            <a:lstStyle/>
            <a:p>
              <a:pPr>
                <a:lnSpc>
                  <a:spcPct val="120000"/>
                </a:lnSpc>
                <a:spcBef>
                  <a:spcPts val="901"/>
                </a:spcBef>
              </a:pPr>
              <a:r>
                <a:rPr lang="en-US" sz="2600" dirty="0">
                  <a:latin typeface="Century Gothic"/>
                  <a:ea typeface="Open Sans"/>
                  <a:cs typeface="Century Gothic"/>
                  <a:sym typeface="Helvetica Neue" charset="0"/>
                </a:rPr>
                <a:t>Crypto Exchange may manipulate the facts since the correctness of verified balances is only valid during the time of audit. </a:t>
              </a:r>
              <a:endParaRPr lang="en-US" sz="2600" i="1" dirty="0">
                <a:latin typeface="Century Gothic"/>
                <a:ea typeface="Open Sans"/>
                <a:cs typeface="Century Gothic"/>
                <a:sym typeface="Helvetica Neue" charset="0"/>
              </a:endParaRPr>
            </a:p>
          </p:txBody>
        </p:sp>
      </p:grpSp>
      <p:grpSp>
        <p:nvGrpSpPr>
          <p:cNvPr id="4" name="Group 3">
            <a:extLst>
              <a:ext uri="{FF2B5EF4-FFF2-40B4-BE49-F238E27FC236}">
                <a16:creationId xmlns:a16="http://schemas.microsoft.com/office/drawing/2014/main" id="{FA89C01C-5E04-4CDC-BD82-AA7B85A3D0FD}"/>
              </a:ext>
            </a:extLst>
          </p:cNvPr>
          <p:cNvGrpSpPr/>
          <p:nvPr/>
        </p:nvGrpSpPr>
        <p:grpSpPr>
          <a:xfrm>
            <a:off x="12664536" y="8785226"/>
            <a:ext cx="5387751" cy="2725798"/>
            <a:chOff x="12843438" y="8785226"/>
            <a:chExt cx="5387751" cy="2725798"/>
          </a:xfrm>
        </p:grpSpPr>
        <p:sp>
          <p:nvSpPr>
            <p:cNvPr id="36885" name="Rectangle 21"/>
            <p:cNvSpPr>
              <a:spLocks/>
            </p:cNvSpPr>
            <p:nvPr/>
          </p:nvSpPr>
          <p:spPr bwMode="auto">
            <a:xfrm>
              <a:off x="12898531" y="8785226"/>
              <a:ext cx="3951802"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IN" sz="4000" dirty="0">
                  <a:solidFill>
                    <a:srgbClr val="29AACF"/>
                  </a:solidFill>
                  <a:latin typeface="Century Gothic"/>
                  <a:ea typeface="Open Sans"/>
                  <a:cs typeface="Century Gothic"/>
                  <a:sym typeface="Helvetica Neue Bold Condensed" charset="0"/>
                </a:rPr>
                <a:t>7</a:t>
              </a:r>
              <a:endParaRPr lang="en-US" sz="4000" dirty="0">
                <a:solidFill>
                  <a:srgbClr val="29AACF"/>
                </a:solidFill>
                <a:latin typeface="Century Gothic"/>
                <a:ea typeface="Open Sans"/>
                <a:cs typeface="Century Gothic"/>
                <a:sym typeface="Helvetica Neue Bold Condensed" charset="0"/>
              </a:endParaRPr>
            </a:p>
          </p:txBody>
        </p:sp>
        <p:sp>
          <p:nvSpPr>
            <p:cNvPr id="34" name="Rectangle 26"/>
            <p:cNvSpPr>
              <a:spLocks/>
            </p:cNvSpPr>
            <p:nvPr/>
          </p:nvSpPr>
          <p:spPr bwMode="auto">
            <a:xfrm>
              <a:off x="12843438" y="9758424"/>
              <a:ext cx="5387751"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38100" tIns="38100" rIns="38100" bIns="38100"/>
            <a:lstStyle/>
            <a:p>
              <a:pPr>
                <a:lnSpc>
                  <a:spcPct val="120000"/>
                </a:lnSpc>
                <a:spcBef>
                  <a:spcPts val="901"/>
                </a:spcBef>
              </a:pPr>
              <a:r>
                <a:rPr lang="en-US" sz="2600" dirty="0">
                  <a:latin typeface="Century Gothic"/>
                  <a:ea typeface="Open Sans"/>
                  <a:cs typeface="Century Gothic"/>
                  <a:sym typeface="Helvetica Neue" charset="0"/>
                </a:rPr>
                <a:t>The legitimacy of audit can be impacted by the loss of Private Keys or users funds. </a:t>
              </a:r>
              <a:endParaRPr lang="en-US" sz="2600" i="1" dirty="0">
                <a:latin typeface="Century Gothic"/>
                <a:ea typeface="Open Sans"/>
                <a:cs typeface="Century Gothic"/>
                <a:sym typeface="Helvetica Neue" charset="0"/>
              </a:endParaRPr>
            </a:p>
          </p:txBody>
        </p:sp>
      </p:grpSp>
      <p:grpSp>
        <p:nvGrpSpPr>
          <p:cNvPr id="3" name="Group 2">
            <a:extLst>
              <a:ext uri="{FF2B5EF4-FFF2-40B4-BE49-F238E27FC236}">
                <a16:creationId xmlns:a16="http://schemas.microsoft.com/office/drawing/2014/main" id="{39188E82-141E-48FC-9359-9C94A040593B}"/>
              </a:ext>
            </a:extLst>
          </p:cNvPr>
          <p:cNvGrpSpPr/>
          <p:nvPr/>
        </p:nvGrpSpPr>
        <p:grpSpPr>
          <a:xfrm>
            <a:off x="18872003" y="3959225"/>
            <a:ext cx="5041635" cy="3296340"/>
            <a:chOff x="18872003" y="3959225"/>
            <a:chExt cx="5041635" cy="2627888"/>
          </a:xfrm>
        </p:grpSpPr>
        <p:sp>
          <p:nvSpPr>
            <p:cNvPr id="36881" name="Rectangle 17"/>
            <p:cNvSpPr>
              <a:spLocks/>
            </p:cNvSpPr>
            <p:nvPr/>
          </p:nvSpPr>
          <p:spPr bwMode="auto">
            <a:xfrm>
              <a:off x="18919114" y="3959225"/>
              <a:ext cx="3951802"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IN" sz="4000" dirty="0">
                  <a:solidFill>
                    <a:srgbClr val="29AACF"/>
                  </a:solidFill>
                  <a:latin typeface="Century Gothic"/>
                  <a:ea typeface="Open Sans"/>
                  <a:cs typeface="Century Gothic"/>
                  <a:sym typeface="Helvetica Neue Bold Condensed" charset="0"/>
                </a:rPr>
                <a:t>8</a:t>
              </a:r>
              <a:endParaRPr lang="en-US" sz="4000" dirty="0">
                <a:solidFill>
                  <a:srgbClr val="29AACF"/>
                </a:solidFill>
                <a:latin typeface="Century Gothic"/>
                <a:ea typeface="Open Sans"/>
                <a:cs typeface="Century Gothic"/>
                <a:sym typeface="Helvetica Neue Bold Condensed" charset="0"/>
              </a:endParaRPr>
            </a:p>
          </p:txBody>
        </p:sp>
        <p:sp>
          <p:nvSpPr>
            <p:cNvPr id="35" name="Rectangle 26"/>
            <p:cNvSpPr>
              <a:spLocks/>
            </p:cNvSpPr>
            <p:nvPr/>
          </p:nvSpPr>
          <p:spPr bwMode="auto">
            <a:xfrm>
              <a:off x="18872003" y="4834513"/>
              <a:ext cx="5041635"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chemeClr val="tx1"/>
                  </a:solidFill>
                  <a:round/>
                  <a:headEnd type="none" w="med" len="med"/>
                  <a:tailEnd type="none" w="med" len="med"/>
                </a14:hiddenLine>
              </a:ext>
            </a:extLst>
          </p:spPr>
          <p:txBody>
            <a:bodyPr lIns="38100" tIns="38100" rIns="38100" bIns="38100"/>
            <a:lstStyle/>
            <a:p>
              <a:pPr>
                <a:lnSpc>
                  <a:spcPct val="120000"/>
                </a:lnSpc>
                <a:spcBef>
                  <a:spcPts val="901"/>
                </a:spcBef>
              </a:pPr>
              <a:r>
                <a:rPr lang="en-US" sz="2600" dirty="0">
                  <a:solidFill>
                    <a:srgbClr val="000000"/>
                  </a:solidFill>
                  <a:latin typeface="Century Gothic"/>
                  <a:ea typeface="Open Sans"/>
                  <a:cs typeface="Century Gothic"/>
                  <a:sym typeface="Helvetica Neue" charset="0"/>
                </a:rPr>
                <a:t>Crypto exchange could borrow funds to show it’s reserves are in excess of liabilities.</a:t>
              </a:r>
              <a:endParaRPr lang="en-US" sz="2600" i="1" dirty="0">
                <a:solidFill>
                  <a:srgbClr val="000000"/>
                </a:solidFill>
                <a:latin typeface="Century Gothic"/>
                <a:ea typeface="Open Sans"/>
                <a:cs typeface="Century Gothic"/>
                <a:sym typeface="Helvetica Neue" charset="0"/>
              </a:endParaRPr>
            </a:p>
          </p:txBody>
        </p:sp>
      </p:grpSp>
      <p:sp>
        <p:nvSpPr>
          <p:cNvPr id="5" name="Textfeld 30">
            <a:extLst>
              <a:ext uri="{FF2B5EF4-FFF2-40B4-BE49-F238E27FC236}">
                <a16:creationId xmlns:a16="http://schemas.microsoft.com/office/drawing/2014/main" id="{4677DBB1-9F04-C6EB-A536-07886BFC7BAE}"/>
              </a:ext>
            </a:extLst>
          </p:cNvPr>
          <p:cNvSpPr txBox="1"/>
          <p:nvPr/>
        </p:nvSpPr>
        <p:spPr>
          <a:xfrm>
            <a:off x="2126975" y="501734"/>
            <a:ext cx="20255948" cy="1015663"/>
          </a:xfrm>
          <a:prstGeom prst="rect">
            <a:avLst/>
          </a:prstGeom>
          <a:noFill/>
        </p:spPr>
        <p:txBody>
          <a:bodyPr wrap="square" rtlCol="0">
            <a:spAutoFit/>
          </a:bodyPr>
          <a:lstStyle/>
          <a:p>
            <a:pPr algn="ctr"/>
            <a:r>
              <a:rPr lang="de-DE" sz="6000" dirty="0">
                <a:latin typeface="Century Gothic"/>
                <a:cs typeface="Century Gothic"/>
              </a:rPr>
              <a:t>Issues &amp; Challenges Cont.. </a:t>
            </a:r>
          </a:p>
        </p:txBody>
      </p:sp>
      <p:sp>
        <p:nvSpPr>
          <p:cNvPr id="6" name="Date Placeholder 1">
            <a:extLst>
              <a:ext uri="{FF2B5EF4-FFF2-40B4-BE49-F238E27FC236}">
                <a16:creationId xmlns:a16="http://schemas.microsoft.com/office/drawing/2014/main" id="{A45230C5-BDCA-047E-DC7B-1B026E705071}"/>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7" name="Rectangle 6">
            <a:extLst>
              <a:ext uri="{FF2B5EF4-FFF2-40B4-BE49-F238E27FC236}">
                <a16:creationId xmlns:a16="http://schemas.microsoft.com/office/drawing/2014/main" id="{4FCE6B8A-AA46-3328-5D4F-705A395F5560}"/>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8" name="Slide Number Placeholder 2">
            <a:extLst>
              <a:ext uri="{FF2B5EF4-FFF2-40B4-BE49-F238E27FC236}">
                <a16:creationId xmlns:a16="http://schemas.microsoft.com/office/drawing/2014/main" id="{735FB679-0FE2-07E8-743A-74B01854F69E}"/>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25</a:t>
            </a:fld>
            <a:endParaRPr lang="en-US" sz="2000" dirty="0">
              <a:solidFill>
                <a:schemeClr val="tx1">
                  <a:lumMod val="50000"/>
                  <a:lumOff val="50000"/>
                </a:schemeClr>
              </a:solidFill>
            </a:endParaRPr>
          </a:p>
        </p:txBody>
      </p:sp>
      <p:pic>
        <p:nvPicPr>
          <p:cNvPr id="9" name="Picture 8">
            <a:extLst>
              <a:ext uri="{FF2B5EF4-FFF2-40B4-BE49-F238E27FC236}">
                <a16:creationId xmlns:a16="http://schemas.microsoft.com/office/drawing/2014/main" id="{E5A70760-1F03-B9A4-BE9C-9298AF396C25}"/>
              </a:ext>
            </a:extLst>
          </p:cNvPr>
          <p:cNvPicPr>
            <a:picLocks noChangeAspect="1"/>
          </p:cNvPicPr>
          <p:nvPr/>
        </p:nvPicPr>
        <p:blipFill>
          <a:blip r:embed="rId6"/>
          <a:stretch>
            <a:fillRect/>
          </a:stretch>
        </p:blipFill>
        <p:spPr>
          <a:xfrm>
            <a:off x="288920" y="239165"/>
            <a:ext cx="1105871" cy="893896"/>
          </a:xfrm>
          <a:prstGeom prst="rect">
            <a:avLst/>
          </a:prstGeom>
        </p:spPr>
      </p:pic>
    </p:spTree>
    <p:extLst>
      <p:ext uri="{BB962C8B-B14F-4D97-AF65-F5344CB8AC3E}">
        <p14:creationId xmlns:p14="http://schemas.microsoft.com/office/powerpoint/2010/main" val="397250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1000"/>
                                        <p:tgtEl>
                                          <p:spTgt spid="36868"/>
                                        </p:tgtEl>
                                      </p:cBhvr>
                                    </p:animEffect>
                                    <p:anim calcmode="lin" valueType="num">
                                      <p:cBhvr>
                                        <p:cTn id="8" dur="1000" fill="hold"/>
                                        <p:tgtEl>
                                          <p:spTgt spid="36868"/>
                                        </p:tgtEl>
                                        <p:attrNameLst>
                                          <p:attrName>ppt_x</p:attrName>
                                        </p:attrNameLst>
                                      </p:cBhvr>
                                      <p:tavLst>
                                        <p:tav tm="0">
                                          <p:val>
                                            <p:strVal val="#ppt_x"/>
                                          </p:val>
                                        </p:tav>
                                        <p:tav tm="100000">
                                          <p:val>
                                            <p:strVal val="#ppt_x"/>
                                          </p:val>
                                        </p:tav>
                                      </p:tavLst>
                                    </p:anim>
                                    <p:anim calcmode="lin" valueType="num">
                                      <p:cBhvr>
                                        <p:cTn id="9" dur="1000" fill="hold"/>
                                        <p:tgtEl>
                                          <p:spTgt spid="3686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875"/>
                                        </p:tgtEl>
                                        <p:attrNameLst>
                                          <p:attrName>style.visibility</p:attrName>
                                        </p:attrNameLst>
                                      </p:cBhvr>
                                      <p:to>
                                        <p:strVal val="visible"/>
                                      </p:to>
                                    </p:set>
                                    <p:animEffect transition="in" filter="fade">
                                      <p:cBhvr>
                                        <p:cTn id="12" dur="1000"/>
                                        <p:tgtEl>
                                          <p:spTgt spid="36875"/>
                                        </p:tgtEl>
                                      </p:cBhvr>
                                    </p:animEffect>
                                    <p:anim calcmode="lin" valueType="num">
                                      <p:cBhvr>
                                        <p:cTn id="13" dur="1000" fill="hold"/>
                                        <p:tgtEl>
                                          <p:spTgt spid="36875"/>
                                        </p:tgtEl>
                                        <p:attrNameLst>
                                          <p:attrName>ppt_x</p:attrName>
                                        </p:attrNameLst>
                                      </p:cBhvr>
                                      <p:tavLst>
                                        <p:tav tm="0">
                                          <p:val>
                                            <p:strVal val="#ppt_x"/>
                                          </p:val>
                                        </p:tav>
                                        <p:tav tm="100000">
                                          <p:val>
                                            <p:strVal val="#ppt_x"/>
                                          </p:val>
                                        </p:tav>
                                      </p:tavLst>
                                    </p:anim>
                                    <p:anim calcmode="lin" valueType="num">
                                      <p:cBhvr>
                                        <p:cTn id="14" dur="1000" fill="hold"/>
                                        <p:tgtEl>
                                          <p:spTgt spid="3687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6870"/>
                                        </p:tgtEl>
                                        <p:attrNameLst>
                                          <p:attrName>style.visibility</p:attrName>
                                        </p:attrNameLst>
                                      </p:cBhvr>
                                      <p:to>
                                        <p:strVal val="visible"/>
                                      </p:to>
                                    </p:set>
                                    <p:animEffect transition="in" filter="fade">
                                      <p:cBhvr>
                                        <p:cTn id="17" dur="1000"/>
                                        <p:tgtEl>
                                          <p:spTgt spid="36870"/>
                                        </p:tgtEl>
                                      </p:cBhvr>
                                    </p:animEffect>
                                    <p:anim calcmode="lin" valueType="num">
                                      <p:cBhvr>
                                        <p:cTn id="18" dur="1000" fill="hold"/>
                                        <p:tgtEl>
                                          <p:spTgt spid="36870"/>
                                        </p:tgtEl>
                                        <p:attrNameLst>
                                          <p:attrName>ppt_x</p:attrName>
                                        </p:attrNameLst>
                                      </p:cBhvr>
                                      <p:tavLst>
                                        <p:tav tm="0">
                                          <p:val>
                                            <p:strVal val="#ppt_x"/>
                                          </p:val>
                                        </p:tav>
                                        <p:tav tm="100000">
                                          <p:val>
                                            <p:strVal val="#ppt_x"/>
                                          </p:val>
                                        </p:tav>
                                      </p:tavLst>
                                    </p:anim>
                                    <p:anim calcmode="lin" valueType="num">
                                      <p:cBhvr>
                                        <p:cTn id="19" dur="1000" fill="hold"/>
                                        <p:tgtEl>
                                          <p:spTgt spid="3687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873"/>
                                        </p:tgtEl>
                                        <p:attrNameLst>
                                          <p:attrName>style.visibility</p:attrName>
                                        </p:attrNameLst>
                                      </p:cBhvr>
                                      <p:to>
                                        <p:strVal val="visible"/>
                                      </p:to>
                                    </p:set>
                                    <p:animEffect transition="in" filter="fade">
                                      <p:cBhvr>
                                        <p:cTn id="22" dur="1000"/>
                                        <p:tgtEl>
                                          <p:spTgt spid="36873"/>
                                        </p:tgtEl>
                                      </p:cBhvr>
                                    </p:animEffect>
                                    <p:anim calcmode="lin" valueType="num">
                                      <p:cBhvr>
                                        <p:cTn id="23" dur="1000" fill="hold"/>
                                        <p:tgtEl>
                                          <p:spTgt spid="36873"/>
                                        </p:tgtEl>
                                        <p:attrNameLst>
                                          <p:attrName>ppt_x</p:attrName>
                                        </p:attrNameLst>
                                      </p:cBhvr>
                                      <p:tavLst>
                                        <p:tav tm="0">
                                          <p:val>
                                            <p:strVal val="#ppt_x"/>
                                          </p:val>
                                        </p:tav>
                                        <p:tav tm="100000">
                                          <p:val>
                                            <p:strVal val="#ppt_x"/>
                                          </p:val>
                                        </p:tav>
                                      </p:tavLst>
                                    </p:anim>
                                    <p:anim calcmode="lin" valueType="num">
                                      <p:cBhvr>
                                        <p:cTn id="24" dur="1000" fill="hold"/>
                                        <p:tgtEl>
                                          <p:spTgt spid="36873"/>
                                        </p:tgtEl>
                                        <p:attrNameLst>
                                          <p:attrName>ppt_y</p:attrName>
                                        </p:attrNameLst>
                                      </p:cBhvr>
                                      <p:tavLst>
                                        <p:tav tm="0">
                                          <p:val>
                                            <p:strVal val="#ppt_y+.1"/>
                                          </p:val>
                                        </p:tav>
                                        <p:tav tm="100000">
                                          <p:val>
                                            <p:strVal val="#ppt_y"/>
                                          </p:val>
                                        </p:tav>
                                      </p:tavLst>
                                    </p:anim>
                                  </p:childTnLst>
                                </p:cTn>
                              </p:par>
                              <p:par>
                                <p:cTn id="25" presetID="55" presetClass="entr" presetSubtype="0" fill="hold" grpId="0" nodeType="withEffect">
                                  <p:stCondLst>
                                    <p:cond delay="0"/>
                                  </p:stCondLst>
                                  <p:childTnLst>
                                    <p:set>
                                      <p:cBhvr>
                                        <p:cTn id="26" dur="1" fill="hold">
                                          <p:stCondLst>
                                            <p:cond delay="0"/>
                                          </p:stCondLst>
                                        </p:cTn>
                                        <p:tgtEl>
                                          <p:spTgt spid="36872"/>
                                        </p:tgtEl>
                                        <p:attrNameLst>
                                          <p:attrName>style.visibility</p:attrName>
                                        </p:attrNameLst>
                                      </p:cBhvr>
                                      <p:to>
                                        <p:strVal val="visible"/>
                                      </p:to>
                                    </p:set>
                                    <p:anim calcmode="lin" valueType="num">
                                      <p:cBhvr>
                                        <p:cTn id="27" dur="1000" fill="hold"/>
                                        <p:tgtEl>
                                          <p:spTgt spid="36872"/>
                                        </p:tgtEl>
                                        <p:attrNameLst>
                                          <p:attrName>ppt_w</p:attrName>
                                        </p:attrNameLst>
                                      </p:cBhvr>
                                      <p:tavLst>
                                        <p:tav tm="0">
                                          <p:val>
                                            <p:strVal val="#ppt_w*0.70"/>
                                          </p:val>
                                        </p:tav>
                                        <p:tav tm="100000">
                                          <p:val>
                                            <p:strVal val="#ppt_w"/>
                                          </p:val>
                                        </p:tav>
                                      </p:tavLst>
                                    </p:anim>
                                    <p:anim calcmode="lin" valueType="num">
                                      <p:cBhvr>
                                        <p:cTn id="28" dur="1000" fill="hold"/>
                                        <p:tgtEl>
                                          <p:spTgt spid="36872"/>
                                        </p:tgtEl>
                                        <p:attrNameLst>
                                          <p:attrName>ppt_h</p:attrName>
                                        </p:attrNameLst>
                                      </p:cBhvr>
                                      <p:tavLst>
                                        <p:tav tm="0">
                                          <p:val>
                                            <p:strVal val="#ppt_h"/>
                                          </p:val>
                                        </p:tav>
                                        <p:tav tm="100000">
                                          <p:val>
                                            <p:strVal val="#ppt_h"/>
                                          </p:val>
                                        </p:tav>
                                      </p:tavLst>
                                    </p:anim>
                                    <p:animEffect transition="in" filter="fade">
                                      <p:cBhvr>
                                        <p:cTn id="29" dur="1000"/>
                                        <p:tgtEl>
                                          <p:spTgt spid="36872"/>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36869"/>
                                        </p:tgtEl>
                                        <p:attrNameLst>
                                          <p:attrName>style.visibility</p:attrName>
                                        </p:attrNameLst>
                                      </p:cBhvr>
                                      <p:to>
                                        <p:strVal val="visible"/>
                                      </p:to>
                                    </p:set>
                                    <p:anim calcmode="lin" valueType="num">
                                      <p:cBhvr>
                                        <p:cTn id="32" dur="1000" fill="hold"/>
                                        <p:tgtEl>
                                          <p:spTgt spid="36869"/>
                                        </p:tgtEl>
                                        <p:attrNameLst>
                                          <p:attrName>ppt_w</p:attrName>
                                        </p:attrNameLst>
                                      </p:cBhvr>
                                      <p:tavLst>
                                        <p:tav tm="0">
                                          <p:val>
                                            <p:strVal val="#ppt_w*0.70"/>
                                          </p:val>
                                        </p:tav>
                                        <p:tav tm="100000">
                                          <p:val>
                                            <p:strVal val="#ppt_w"/>
                                          </p:val>
                                        </p:tav>
                                      </p:tavLst>
                                    </p:anim>
                                    <p:anim calcmode="lin" valueType="num">
                                      <p:cBhvr>
                                        <p:cTn id="33" dur="1000" fill="hold"/>
                                        <p:tgtEl>
                                          <p:spTgt spid="36869"/>
                                        </p:tgtEl>
                                        <p:attrNameLst>
                                          <p:attrName>ppt_h</p:attrName>
                                        </p:attrNameLst>
                                      </p:cBhvr>
                                      <p:tavLst>
                                        <p:tav tm="0">
                                          <p:val>
                                            <p:strVal val="#ppt_h"/>
                                          </p:val>
                                        </p:tav>
                                        <p:tav tm="100000">
                                          <p:val>
                                            <p:strVal val="#ppt_h"/>
                                          </p:val>
                                        </p:tav>
                                      </p:tavLst>
                                    </p:anim>
                                    <p:animEffect transition="in" filter="fade">
                                      <p:cBhvr>
                                        <p:cTn id="34" dur="1000"/>
                                        <p:tgtEl>
                                          <p:spTgt spid="36869"/>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36874"/>
                                        </p:tgtEl>
                                        <p:attrNameLst>
                                          <p:attrName>style.visibility</p:attrName>
                                        </p:attrNameLst>
                                      </p:cBhvr>
                                      <p:to>
                                        <p:strVal val="visible"/>
                                      </p:to>
                                    </p:set>
                                    <p:anim calcmode="lin" valueType="num">
                                      <p:cBhvr>
                                        <p:cTn id="37" dur="1000" fill="hold"/>
                                        <p:tgtEl>
                                          <p:spTgt spid="36874"/>
                                        </p:tgtEl>
                                        <p:attrNameLst>
                                          <p:attrName>ppt_w</p:attrName>
                                        </p:attrNameLst>
                                      </p:cBhvr>
                                      <p:tavLst>
                                        <p:tav tm="0">
                                          <p:val>
                                            <p:strVal val="#ppt_w*0.70"/>
                                          </p:val>
                                        </p:tav>
                                        <p:tav tm="100000">
                                          <p:val>
                                            <p:strVal val="#ppt_w"/>
                                          </p:val>
                                        </p:tav>
                                      </p:tavLst>
                                    </p:anim>
                                    <p:anim calcmode="lin" valueType="num">
                                      <p:cBhvr>
                                        <p:cTn id="38" dur="1000" fill="hold"/>
                                        <p:tgtEl>
                                          <p:spTgt spid="36874"/>
                                        </p:tgtEl>
                                        <p:attrNameLst>
                                          <p:attrName>ppt_h</p:attrName>
                                        </p:attrNameLst>
                                      </p:cBhvr>
                                      <p:tavLst>
                                        <p:tav tm="0">
                                          <p:val>
                                            <p:strVal val="#ppt_h"/>
                                          </p:val>
                                        </p:tav>
                                        <p:tav tm="100000">
                                          <p:val>
                                            <p:strVal val="#ppt_h"/>
                                          </p:val>
                                        </p:tav>
                                      </p:tavLst>
                                    </p:anim>
                                    <p:animEffect transition="in" filter="fade">
                                      <p:cBhvr>
                                        <p:cTn id="39" dur="1000"/>
                                        <p:tgtEl>
                                          <p:spTgt spid="36874"/>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36871"/>
                                        </p:tgtEl>
                                        <p:attrNameLst>
                                          <p:attrName>style.visibility</p:attrName>
                                        </p:attrNameLst>
                                      </p:cBhvr>
                                      <p:to>
                                        <p:strVal val="visible"/>
                                      </p:to>
                                    </p:set>
                                    <p:anim calcmode="lin" valueType="num">
                                      <p:cBhvr>
                                        <p:cTn id="42" dur="1000" fill="hold"/>
                                        <p:tgtEl>
                                          <p:spTgt spid="36871"/>
                                        </p:tgtEl>
                                        <p:attrNameLst>
                                          <p:attrName>ppt_w</p:attrName>
                                        </p:attrNameLst>
                                      </p:cBhvr>
                                      <p:tavLst>
                                        <p:tav tm="0">
                                          <p:val>
                                            <p:strVal val="#ppt_w*0.70"/>
                                          </p:val>
                                        </p:tav>
                                        <p:tav tm="100000">
                                          <p:val>
                                            <p:strVal val="#ppt_w"/>
                                          </p:val>
                                        </p:tav>
                                      </p:tavLst>
                                    </p:anim>
                                    <p:anim calcmode="lin" valueType="num">
                                      <p:cBhvr>
                                        <p:cTn id="43" dur="1000" fill="hold"/>
                                        <p:tgtEl>
                                          <p:spTgt spid="36871"/>
                                        </p:tgtEl>
                                        <p:attrNameLst>
                                          <p:attrName>ppt_h</p:attrName>
                                        </p:attrNameLst>
                                      </p:cBhvr>
                                      <p:tavLst>
                                        <p:tav tm="0">
                                          <p:val>
                                            <p:strVal val="#ppt_h"/>
                                          </p:val>
                                        </p:tav>
                                        <p:tav tm="100000">
                                          <p:val>
                                            <p:strVal val="#ppt_h"/>
                                          </p:val>
                                        </p:tav>
                                      </p:tavLst>
                                    </p:anim>
                                    <p:animEffect transition="in" filter="fade">
                                      <p:cBhvr>
                                        <p:cTn id="44" dur="1000"/>
                                        <p:tgtEl>
                                          <p:spTgt spid="36871"/>
                                        </p:tgtEl>
                                      </p:cBhvr>
                                    </p:animEffect>
                                  </p:childTnLst>
                                </p:cTn>
                              </p:par>
                            </p:childTnLst>
                          </p:cTn>
                        </p:par>
                        <p:par>
                          <p:cTn id="45" fill="hold">
                            <p:stCondLst>
                              <p:cond delay="1000"/>
                            </p:stCondLst>
                            <p:childTnLst>
                              <p:par>
                                <p:cTn id="46" presetID="18" presetClass="entr" presetSubtype="6" fill="hold"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strips(downRight)">
                                      <p:cBhvr>
                                        <p:cTn id="48" dur="700"/>
                                        <p:tgtEl>
                                          <p:spTgt spid="2"/>
                                        </p:tgtEl>
                                      </p:cBhvr>
                                    </p:animEffect>
                                  </p:childTnLst>
                                </p:cTn>
                              </p:par>
                              <p:par>
                                <p:cTn id="49" presetID="18" presetClass="entr" presetSubtype="12" fill="hold" nodeType="withEffect">
                                  <p:stCondLst>
                                    <p:cond delay="0"/>
                                  </p:stCondLst>
                                  <p:childTnLst>
                                    <p:set>
                                      <p:cBhvr>
                                        <p:cTn id="50" dur="1" fill="hold">
                                          <p:stCondLst>
                                            <p:cond delay="0"/>
                                          </p:stCondLst>
                                        </p:cTn>
                                        <p:tgtEl>
                                          <p:spTgt spid="36892"/>
                                        </p:tgtEl>
                                        <p:attrNameLst>
                                          <p:attrName>style.visibility</p:attrName>
                                        </p:attrNameLst>
                                      </p:cBhvr>
                                      <p:to>
                                        <p:strVal val="visible"/>
                                      </p:to>
                                    </p:set>
                                    <p:animEffect transition="in" filter="strips(downLeft)">
                                      <p:cBhvr>
                                        <p:cTn id="51" dur="700"/>
                                        <p:tgtEl>
                                          <p:spTgt spid="36892"/>
                                        </p:tgtEl>
                                      </p:cBhvr>
                                    </p:animEffect>
                                  </p:childTnLst>
                                </p:cTn>
                              </p:par>
                              <p:par>
                                <p:cTn id="52" presetID="18" presetClass="entr" presetSubtype="12"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strips(downLeft)">
                                      <p:cBhvr>
                                        <p:cTn id="54" dur="700"/>
                                        <p:tgtEl>
                                          <p:spTgt spid="4"/>
                                        </p:tgtEl>
                                      </p:cBhvr>
                                    </p:animEffect>
                                  </p:childTnLst>
                                </p:cTn>
                              </p:par>
                              <p:par>
                                <p:cTn id="55" presetID="18" presetClass="entr" presetSubtype="6"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strips(downRight)">
                                      <p:cBhvr>
                                        <p:cTn id="57" dur="700"/>
                                        <p:tgtEl>
                                          <p:spTgt spid="3"/>
                                        </p:tgtEl>
                                      </p:cBhvr>
                                    </p:animEffect>
                                  </p:childTnLst>
                                </p:cTn>
                              </p:par>
                              <p:par>
                                <p:cTn id="58" presetID="2" presetClass="entr" presetSubtype="2"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additive="base">
                                        <p:cTn id="60" dur="500" fill="hold"/>
                                        <p:tgtEl>
                                          <p:spTgt spid="7"/>
                                        </p:tgtEl>
                                        <p:attrNameLst>
                                          <p:attrName>ppt_x</p:attrName>
                                        </p:attrNameLst>
                                      </p:cBhvr>
                                      <p:tavLst>
                                        <p:tav tm="0">
                                          <p:val>
                                            <p:strVal val="1+#ppt_w/2"/>
                                          </p:val>
                                        </p:tav>
                                        <p:tav tm="100000">
                                          <p:val>
                                            <p:strVal val="#ppt_x"/>
                                          </p:val>
                                        </p:tav>
                                      </p:tavLst>
                                    </p:anim>
                                    <p:anim calcmode="lin" valueType="num">
                                      <p:cBhvr additive="base">
                                        <p:cTn id="6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36869" grpId="0" animBg="1"/>
      <p:bldP spid="36870" grpId="0" animBg="1"/>
      <p:bldP spid="36871" grpId="0" animBg="1"/>
      <p:bldP spid="36872" grpId="0" animBg="1"/>
      <p:bldP spid="36873" grpId="0" animBg="1"/>
      <p:bldP spid="36874" grpId="0" animBg="1"/>
      <p:bldP spid="36875"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p:cNvSpPr>
          <p:nvPr/>
        </p:nvSpPr>
        <p:spPr bwMode="auto">
          <a:xfrm>
            <a:off x="1589" y="3238500"/>
            <a:ext cx="6098381" cy="4710113"/>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dirty="0">
              <a:latin typeface="Open Sans Italic"/>
              <a:ea typeface="Open Sans"/>
              <a:cs typeface="Open Sans"/>
            </a:endParaRPr>
          </a:p>
        </p:txBody>
      </p:sp>
      <p:sp>
        <p:nvSpPr>
          <p:cNvPr id="36869" name="Rectangle 5"/>
          <p:cNvSpPr>
            <a:spLocks/>
          </p:cNvSpPr>
          <p:nvPr/>
        </p:nvSpPr>
        <p:spPr bwMode="auto">
          <a:xfrm>
            <a:off x="6096795" y="3238500"/>
            <a:ext cx="6099969" cy="4854576"/>
          </a:xfrm>
          <a:prstGeom prst="rect">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36870" name="Rectangle 6"/>
          <p:cNvSpPr>
            <a:spLocks/>
          </p:cNvSpPr>
          <p:nvPr/>
        </p:nvSpPr>
        <p:spPr bwMode="auto">
          <a:xfrm>
            <a:off x="12193589" y="3238500"/>
            <a:ext cx="6134899" cy="47117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dirty="0">
              <a:latin typeface="Open Sans Italic"/>
              <a:ea typeface="Open Sans"/>
              <a:cs typeface="Open Sans"/>
            </a:endParaRPr>
          </a:p>
        </p:txBody>
      </p:sp>
      <p:sp>
        <p:nvSpPr>
          <p:cNvPr id="36871" name="Rectangle 7"/>
          <p:cNvSpPr>
            <a:spLocks/>
          </p:cNvSpPr>
          <p:nvPr/>
        </p:nvSpPr>
        <p:spPr bwMode="auto">
          <a:xfrm>
            <a:off x="18326900" y="3238500"/>
            <a:ext cx="6099969" cy="4746626"/>
          </a:xfrm>
          <a:prstGeom prst="rect">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36872" name="Rectangle 8"/>
          <p:cNvSpPr>
            <a:spLocks/>
          </p:cNvSpPr>
          <p:nvPr/>
        </p:nvSpPr>
        <p:spPr bwMode="auto">
          <a:xfrm>
            <a:off x="1589" y="7937500"/>
            <a:ext cx="6098381" cy="4711700"/>
          </a:xfrm>
          <a:prstGeom prst="rect">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36873" name="Rectangle 9"/>
          <p:cNvSpPr>
            <a:spLocks/>
          </p:cNvSpPr>
          <p:nvPr/>
        </p:nvSpPr>
        <p:spPr bwMode="auto">
          <a:xfrm>
            <a:off x="18312610" y="7959726"/>
            <a:ext cx="6096794" cy="4711700"/>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dirty="0">
              <a:latin typeface="Open Sans Italic"/>
              <a:ea typeface="Open Sans"/>
              <a:cs typeface="Open Sans"/>
            </a:endParaRPr>
          </a:p>
        </p:txBody>
      </p:sp>
      <p:sp>
        <p:nvSpPr>
          <p:cNvPr id="36874" name="Rectangle 10"/>
          <p:cNvSpPr>
            <a:spLocks/>
          </p:cNvSpPr>
          <p:nvPr/>
        </p:nvSpPr>
        <p:spPr bwMode="auto">
          <a:xfrm>
            <a:off x="12195177" y="7937500"/>
            <a:ext cx="6122197" cy="4711700"/>
          </a:xfrm>
          <a:prstGeom prst="rect">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36875" name="Rectangle 11"/>
          <p:cNvSpPr>
            <a:spLocks/>
          </p:cNvSpPr>
          <p:nvPr/>
        </p:nvSpPr>
        <p:spPr bwMode="auto">
          <a:xfrm>
            <a:off x="6084093" y="7985126"/>
            <a:ext cx="6098381" cy="4641850"/>
          </a:xfrm>
          <a:prstGeom prst="rect">
            <a:avLst/>
          </a:prstGeom>
          <a:blipFill dpi="0" rotWithShape="1">
            <a:blip r:embed="rId5">
              <a:duotone>
                <a:prstClr val="black"/>
                <a:schemeClr val="tx2">
                  <a:tint val="45000"/>
                  <a:satMod val="400000"/>
                </a:schemeClr>
              </a:duotone>
            </a:blip>
            <a:srcRect/>
            <a:tile tx="0" ty="0" sx="100000" sy="100000" flip="none" algn="tl"/>
          </a:bli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dirty="0">
              <a:latin typeface="Open Sans Italic"/>
              <a:ea typeface="Open Sans"/>
              <a:cs typeface="Open Sans"/>
            </a:endParaRPr>
          </a:p>
        </p:txBody>
      </p:sp>
      <p:grpSp>
        <p:nvGrpSpPr>
          <p:cNvPr id="36892" name="Group 28"/>
          <p:cNvGrpSpPr>
            <a:grpSpLocks/>
          </p:cNvGrpSpPr>
          <p:nvPr/>
        </p:nvGrpSpPr>
        <p:grpSpPr bwMode="auto">
          <a:xfrm>
            <a:off x="506480" y="8792130"/>
            <a:ext cx="5498228" cy="2838451"/>
            <a:chOff x="7" y="28"/>
            <a:chExt cx="3462" cy="1788"/>
          </a:xfrm>
        </p:grpSpPr>
        <p:sp>
          <p:nvSpPr>
            <p:cNvPr id="36889" name="Rectangle 25"/>
            <p:cNvSpPr>
              <a:spLocks/>
            </p:cNvSpPr>
            <p:nvPr/>
          </p:nvSpPr>
          <p:spPr bwMode="auto">
            <a:xfrm>
              <a:off x="14" y="28"/>
              <a:ext cx="2488" cy="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IN" sz="4000" dirty="0">
                  <a:solidFill>
                    <a:srgbClr val="29AACF"/>
                  </a:solidFill>
                  <a:latin typeface="Century Gothic"/>
                  <a:ea typeface="Open Sans"/>
                  <a:cs typeface="Century Gothic"/>
                  <a:sym typeface="Helvetica Neue Bold Condensed" charset="0"/>
                </a:rPr>
                <a:t>9</a:t>
              </a:r>
              <a:endParaRPr lang="en-US" sz="4000" dirty="0">
                <a:solidFill>
                  <a:srgbClr val="29AACF"/>
                </a:solidFill>
                <a:latin typeface="Century Gothic"/>
                <a:ea typeface="Open Sans"/>
                <a:cs typeface="Century Gothic"/>
                <a:sym typeface="Helvetica Neue Bold Condensed" charset="0"/>
              </a:endParaRPr>
            </a:p>
          </p:txBody>
        </p:sp>
        <p:sp>
          <p:nvSpPr>
            <p:cNvPr id="36890" name="Rectangle 26"/>
            <p:cNvSpPr>
              <a:spLocks/>
            </p:cNvSpPr>
            <p:nvPr/>
          </p:nvSpPr>
          <p:spPr bwMode="auto">
            <a:xfrm>
              <a:off x="7" y="531"/>
              <a:ext cx="3462" cy="1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38100" tIns="38100" rIns="38100" bIns="38100"/>
            <a:lstStyle/>
            <a:p>
              <a:pPr>
                <a:lnSpc>
                  <a:spcPct val="120000"/>
                </a:lnSpc>
                <a:spcBef>
                  <a:spcPts val="901"/>
                </a:spcBef>
              </a:pPr>
              <a:r>
                <a:rPr lang="en-US" sz="2600" dirty="0">
                  <a:solidFill>
                    <a:srgbClr val="000000"/>
                  </a:solidFill>
                  <a:latin typeface="Century Gothic"/>
                  <a:ea typeface="Open Sans"/>
                  <a:cs typeface="Century Gothic"/>
                  <a:sym typeface="Helvetica Neue" charset="0"/>
                </a:rPr>
                <a:t>Correctness of audit of Proof of Reserves depends upon the auditors competence.</a:t>
              </a:r>
              <a:endParaRPr lang="en-US" sz="2600" i="1" dirty="0">
                <a:solidFill>
                  <a:srgbClr val="000000"/>
                </a:solidFill>
                <a:latin typeface="Century Gothic"/>
                <a:ea typeface="Open Sans"/>
                <a:cs typeface="Century Gothic"/>
                <a:sym typeface="Helvetica Neue" charset="0"/>
              </a:endParaRPr>
            </a:p>
          </p:txBody>
        </p:sp>
      </p:grpSp>
      <p:grpSp>
        <p:nvGrpSpPr>
          <p:cNvPr id="2" name="Group 1">
            <a:extLst>
              <a:ext uri="{FF2B5EF4-FFF2-40B4-BE49-F238E27FC236}">
                <a16:creationId xmlns:a16="http://schemas.microsoft.com/office/drawing/2014/main" id="{94E1B1AE-C61B-41D1-825B-81F266F7B4F2}"/>
              </a:ext>
            </a:extLst>
          </p:cNvPr>
          <p:cNvGrpSpPr/>
          <p:nvPr/>
        </p:nvGrpSpPr>
        <p:grpSpPr>
          <a:xfrm>
            <a:off x="6599626" y="3959224"/>
            <a:ext cx="5420924" cy="3978275"/>
            <a:chOff x="6599626" y="3959225"/>
            <a:chExt cx="5420924" cy="2664174"/>
          </a:xfrm>
        </p:grpSpPr>
        <p:sp>
          <p:nvSpPr>
            <p:cNvPr id="36877" name="Rectangle 13"/>
            <p:cNvSpPr>
              <a:spLocks/>
            </p:cNvSpPr>
            <p:nvPr/>
          </p:nvSpPr>
          <p:spPr bwMode="auto">
            <a:xfrm>
              <a:off x="6636615" y="3959225"/>
              <a:ext cx="395180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IN" sz="4000" dirty="0">
                  <a:solidFill>
                    <a:srgbClr val="29AACF"/>
                  </a:solidFill>
                  <a:latin typeface="Century Gothic"/>
                  <a:ea typeface="Open Sans"/>
                  <a:cs typeface="Century Gothic"/>
                  <a:sym typeface="Helvetica Neue Bold Condensed" charset="0"/>
                </a:rPr>
                <a:t>10</a:t>
              </a:r>
              <a:endParaRPr lang="en-US" sz="4000" dirty="0">
                <a:solidFill>
                  <a:srgbClr val="29AACF"/>
                </a:solidFill>
                <a:latin typeface="Century Gothic"/>
                <a:ea typeface="Open Sans"/>
                <a:cs typeface="Century Gothic"/>
                <a:sym typeface="Helvetica Neue Bold Condensed" charset="0"/>
              </a:endParaRPr>
            </a:p>
          </p:txBody>
        </p:sp>
        <p:sp>
          <p:nvSpPr>
            <p:cNvPr id="33" name="Rectangle 26"/>
            <p:cNvSpPr>
              <a:spLocks/>
            </p:cNvSpPr>
            <p:nvPr/>
          </p:nvSpPr>
          <p:spPr bwMode="auto">
            <a:xfrm>
              <a:off x="6599626" y="4870799"/>
              <a:ext cx="5420924"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38100" tIns="38100" rIns="38100" bIns="38100"/>
            <a:lstStyle/>
            <a:p>
              <a:pPr>
                <a:lnSpc>
                  <a:spcPct val="120000"/>
                </a:lnSpc>
                <a:spcBef>
                  <a:spcPts val="901"/>
                </a:spcBef>
              </a:pPr>
              <a:r>
                <a:rPr lang="en-US" sz="2600" dirty="0">
                  <a:latin typeface="Century Gothic"/>
                  <a:ea typeface="Open Sans"/>
                  <a:cs typeface="Century Gothic"/>
                  <a:sym typeface="Helvetica Neue" charset="0"/>
                </a:rPr>
                <a:t>Crypto Exchange might be involved in shadow banking. </a:t>
              </a:r>
              <a:endParaRPr lang="en-US" sz="2600" i="1" dirty="0">
                <a:latin typeface="Century Gothic"/>
                <a:ea typeface="Open Sans"/>
                <a:cs typeface="Century Gothic"/>
                <a:sym typeface="Helvetica Neue" charset="0"/>
              </a:endParaRPr>
            </a:p>
          </p:txBody>
        </p:sp>
      </p:grpSp>
      <p:grpSp>
        <p:nvGrpSpPr>
          <p:cNvPr id="4" name="Group 3">
            <a:extLst>
              <a:ext uri="{FF2B5EF4-FFF2-40B4-BE49-F238E27FC236}">
                <a16:creationId xmlns:a16="http://schemas.microsoft.com/office/drawing/2014/main" id="{FA89C01C-5E04-4CDC-BD82-AA7B85A3D0FD}"/>
              </a:ext>
            </a:extLst>
          </p:cNvPr>
          <p:cNvGrpSpPr/>
          <p:nvPr/>
        </p:nvGrpSpPr>
        <p:grpSpPr>
          <a:xfrm>
            <a:off x="12664536" y="8785226"/>
            <a:ext cx="5387751" cy="2725798"/>
            <a:chOff x="12843438" y="8785226"/>
            <a:chExt cx="5387751" cy="2725798"/>
          </a:xfrm>
        </p:grpSpPr>
        <p:sp>
          <p:nvSpPr>
            <p:cNvPr id="36885" name="Rectangle 21"/>
            <p:cNvSpPr>
              <a:spLocks/>
            </p:cNvSpPr>
            <p:nvPr/>
          </p:nvSpPr>
          <p:spPr bwMode="auto">
            <a:xfrm>
              <a:off x="12898531" y="8785226"/>
              <a:ext cx="395180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IN" sz="4000" dirty="0">
                  <a:solidFill>
                    <a:srgbClr val="29AACF"/>
                  </a:solidFill>
                  <a:latin typeface="Century Gothic"/>
                  <a:ea typeface="Open Sans"/>
                  <a:cs typeface="Century Gothic"/>
                  <a:sym typeface="Helvetica Neue Bold Condensed" charset="0"/>
                </a:rPr>
                <a:t>11</a:t>
              </a:r>
              <a:endParaRPr lang="en-US" sz="4000" dirty="0">
                <a:solidFill>
                  <a:srgbClr val="29AACF"/>
                </a:solidFill>
                <a:latin typeface="Century Gothic"/>
                <a:ea typeface="Open Sans"/>
                <a:cs typeface="Century Gothic"/>
                <a:sym typeface="Helvetica Neue Bold Condensed" charset="0"/>
              </a:endParaRPr>
            </a:p>
          </p:txBody>
        </p:sp>
        <p:sp>
          <p:nvSpPr>
            <p:cNvPr id="34" name="Rectangle 26"/>
            <p:cNvSpPr>
              <a:spLocks/>
            </p:cNvSpPr>
            <p:nvPr/>
          </p:nvSpPr>
          <p:spPr bwMode="auto">
            <a:xfrm>
              <a:off x="12843438" y="9758424"/>
              <a:ext cx="5387751"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38100" tIns="38100" rIns="38100" bIns="38100"/>
            <a:lstStyle/>
            <a:p>
              <a:pPr>
                <a:lnSpc>
                  <a:spcPct val="120000"/>
                </a:lnSpc>
                <a:spcBef>
                  <a:spcPts val="901"/>
                </a:spcBef>
              </a:pPr>
              <a:r>
                <a:rPr lang="en-IN" sz="2600" dirty="0">
                  <a:latin typeface="Century Gothic"/>
                  <a:ea typeface="Open Sans"/>
                  <a:cs typeface="Century Gothic"/>
                  <a:sym typeface="Helvetica Neue" charset="0"/>
                </a:rPr>
                <a:t>Internal Controls may not be effective in crypto exchange</a:t>
              </a:r>
              <a:endParaRPr lang="en-US" sz="2600" i="1" dirty="0">
                <a:latin typeface="Century Gothic"/>
                <a:ea typeface="Open Sans"/>
                <a:cs typeface="Century Gothic"/>
                <a:sym typeface="Helvetica Neue" charset="0"/>
              </a:endParaRPr>
            </a:p>
          </p:txBody>
        </p:sp>
      </p:grpSp>
      <p:grpSp>
        <p:nvGrpSpPr>
          <p:cNvPr id="3" name="Group 2">
            <a:extLst>
              <a:ext uri="{FF2B5EF4-FFF2-40B4-BE49-F238E27FC236}">
                <a16:creationId xmlns:a16="http://schemas.microsoft.com/office/drawing/2014/main" id="{39188E82-141E-48FC-9359-9C94A040593B}"/>
              </a:ext>
            </a:extLst>
          </p:cNvPr>
          <p:cNvGrpSpPr/>
          <p:nvPr/>
        </p:nvGrpSpPr>
        <p:grpSpPr>
          <a:xfrm>
            <a:off x="18872003" y="3959225"/>
            <a:ext cx="5041635" cy="3296340"/>
            <a:chOff x="18872003" y="3959225"/>
            <a:chExt cx="5041635" cy="2627888"/>
          </a:xfrm>
        </p:grpSpPr>
        <p:sp>
          <p:nvSpPr>
            <p:cNvPr id="36881" name="Rectangle 17"/>
            <p:cNvSpPr>
              <a:spLocks/>
            </p:cNvSpPr>
            <p:nvPr/>
          </p:nvSpPr>
          <p:spPr bwMode="auto">
            <a:xfrm>
              <a:off x="18919114" y="3959225"/>
              <a:ext cx="395180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IN" sz="4000" dirty="0">
                  <a:solidFill>
                    <a:srgbClr val="29AACF"/>
                  </a:solidFill>
                  <a:latin typeface="Century Gothic"/>
                  <a:ea typeface="Open Sans"/>
                  <a:cs typeface="Century Gothic"/>
                  <a:sym typeface="Helvetica Neue Bold Condensed" charset="0"/>
                </a:rPr>
                <a:t>12</a:t>
              </a:r>
              <a:endParaRPr lang="en-US" sz="4000" dirty="0">
                <a:solidFill>
                  <a:srgbClr val="29AACF"/>
                </a:solidFill>
                <a:latin typeface="Century Gothic"/>
                <a:ea typeface="Open Sans"/>
                <a:cs typeface="Century Gothic"/>
                <a:sym typeface="Helvetica Neue Bold Condensed" charset="0"/>
              </a:endParaRPr>
            </a:p>
          </p:txBody>
        </p:sp>
        <p:sp>
          <p:nvSpPr>
            <p:cNvPr id="35" name="Rectangle 26"/>
            <p:cNvSpPr>
              <a:spLocks/>
            </p:cNvSpPr>
            <p:nvPr/>
          </p:nvSpPr>
          <p:spPr bwMode="auto">
            <a:xfrm>
              <a:off x="18872003" y="4834513"/>
              <a:ext cx="5041635"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lIns="38100" tIns="38100" rIns="38100" bIns="38100"/>
            <a:lstStyle/>
            <a:p>
              <a:pPr>
                <a:lnSpc>
                  <a:spcPct val="120000"/>
                </a:lnSpc>
                <a:spcBef>
                  <a:spcPts val="901"/>
                </a:spcBef>
              </a:pPr>
              <a:r>
                <a:rPr lang="en-IN" sz="2600" dirty="0">
                  <a:solidFill>
                    <a:srgbClr val="000000"/>
                  </a:solidFill>
                  <a:latin typeface="Century Gothic"/>
                  <a:ea typeface="Open Sans"/>
                  <a:cs typeface="Century Gothic"/>
                  <a:sym typeface="Helvetica Neue" charset="0"/>
                </a:rPr>
                <a:t>Crypto exchange may not have strong finances </a:t>
              </a:r>
              <a:endParaRPr lang="en-US" sz="2600" dirty="0">
                <a:solidFill>
                  <a:srgbClr val="000000"/>
                </a:solidFill>
                <a:latin typeface="Century Gothic"/>
                <a:ea typeface="Open Sans"/>
                <a:cs typeface="Century Gothic"/>
                <a:sym typeface="Helvetica Neue" charset="0"/>
              </a:endParaRPr>
            </a:p>
          </p:txBody>
        </p:sp>
      </p:grpSp>
      <p:sp>
        <p:nvSpPr>
          <p:cNvPr id="5" name="Textfeld 30">
            <a:extLst>
              <a:ext uri="{FF2B5EF4-FFF2-40B4-BE49-F238E27FC236}">
                <a16:creationId xmlns:a16="http://schemas.microsoft.com/office/drawing/2014/main" id="{4677DBB1-9F04-C6EB-A536-07886BFC7BAE}"/>
              </a:ext>
            </a:extLst>
          </p:cNvPr>
          <p:cNvSpPr txBox="1"/>
          <p:nvPr/>
        </p:nvSpPr>
        <p:spPr>
          <a:xfrm>
            <a:off x="2107097" y="501734"/>
            <a:ext cx="20275826" cy="1015663"/>
          </a:xfrm>
          <a:prstGeom prst="rect">
            <a:avLst/>
          </a:prstGeom>
          <a:noFill/>
        </p:spPr>
        <p:txBody>
          <a:bodyPr wrap="square" rtlCol="0">
            <a:spAutoFit/>
          </a:bodyPr>
          <a:lstStyle/>
          <a:p>
            <a:pPr algn="ctr"/>
            <a:r>
              <a:rPr lang="de-DE" sz="6000" dirty="0">
                <a:latin typeface="Century Gothic"/>
                <a:cs typeface="Century Gothic"/>
              </a:rPr>
              <a:t>Issues &amp; Challenges Cont.. </a:t>
            </a:r>
          </a:p>
        </p:txBody>
      </p:sp>
      <p:sp>
        <p:nvSpPr>
          <p:cNvPr id="6" name="Date Placeholder 1">
            <a:extLst>
              <a:ext uri="{FF2B5EF4-FFF2-40B4-BE49-F238E27FC236}">
                <a16:creationId xmlns:a16="http://schemas.microsoft.com/office/drawing/2014/main" id="{A45230C5-BDCA-047E-DC7B-1B026E705071}"/>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7" name="Rectangle 6">
            <a:extLst>
              <a:ext uri="{FF2B5EF4-FFF2-40B4-BE49-F238E27FC236}">
                <a16:creationId xmlns:a16="http://schemas.microsoft.com/office/drawing/2014/main" id="{4FCE6B8A-AA46-3328-5D4F-705A395F5560}"/>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8" name="Slide Number Placeholder 2">
            <a:extLst>
              <a:ext uri="{FF2B5EF4-FFF2-40B4-BE49-F238E27FC236}">
                <a16:creationId xmlns:a16="http://schemas.microsoft.com/office/drawing/2014/main" id="{735FB679-0FE2-07E8-743A-74B01854F69E}"/>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26</a:t>
            </a:fld>
            <a:endParaRPr lang="en-US" sz="2000" dirty="0">
              <a:solidFill>
                <a:schemeClr val="tx1">
                  <a:lumMod val="50000"/>
                  <a:lumOff val="50000"/>
                </a:schemeClr>
              </a:solidFill>
            </a:endParaRPr>
          </a:p>
        </p:txBody>
      </p:sp>
      <p:pic>
        <p:nvPicPr>
          <p:cNvPr id="9" name="Picture 8">
            <a:extLst>
              <a:ext uri="{FF2B5EF4-FFF2-40B4-BE49-F238E27FC236}">
                <a16:creationId xmlns:a16="http://schemas.microsoft.com/office/drawing/2014/main" id="{3570BF05-8C48-D2B9-00F8-F4A1B153CCA1}"/>
              </a:ext>
            </a:extLst>
          </p:cNvPr>
          <p:cNvPicPr>
            <a:picLocks noChangeAspect="1"/>
          </p:cNvPicPr>
          <p:nvPr/>
        </p:nvPicPr>
        <p:blipFill>
          <a:blip r:embed="rId6"/>
          <a:stretch>
            <a:fillRect/>
          </a:stretch>
        </p:blipFill>
        <p:spPr>
          <a:xfrm>
            <a:off x="288920" y="239165"/>
            <a:ext cx="1105871" cy="893896"/>
          </a:xfrm>
          <a:prstGeom prst="rect">
            <a:avLst/>
          </a:prstGeom>
        </p:spPr>
      </p:pic>
    </p:spTree>
    <p:extLst>
      <p:ext uri="{BB962C8B-B14F-4D97-AF65-F5344CB8AC3E}">
        <p14:creationId xmlns:p14="http://schemas.microsoft.com/office/powerpoint/2010/main" val="1855227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1000"/>
                                        <p:tgtEl>
                                          <p:spTgt spid="36868"/>
                                        </p:tgtEl>
                                      </p:cBhvr>
                                    </p:animEffect>
                                    <p:anim calcmode="lin" valueType="num">
                                      <p:cBhvr>
                                        <p:cTn id="8" dur="1000" fill="hold"/>
                                        <p:tgtEl>
                                          <p:spTgt spid="36868"/>
                                        </p:tgtEl>
                                        <p:attrNameLst>
                                          <p:attrName>ppt_x</p:attrName>
                                        </p:attrNameLst>
                                      </p:cBhvr>
                                      <p:tavLst>
                                        <p:tav tm="0">
                                          <p:val>
                                            <p:strVal val="#ppt_x"/>
                                          </p:val>
                                        </p:tav>
                                        <p:tav tm="100000">
                                          <p:val>
                                            <p:strVal val="#ppt_x"/>
                                          </p:val>
                                        </p:tav>
                                      </p:tavLst>
                                    </p:anim>
                                    <p:anim calcmode="lin" valueType="num">
                                      <p:cBhvr>
                                        <p:cTn id="9" dur="1000" fill="hold"/>
                                        <p:tgtEl>
                                          <p:spTgt spid="3686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875"/>
                                        </p:tgtEl>
                                        <p:attrNameLst>
                                          <p:attrName>style.visibility</p:attrName>
                                        </p:attrNameLst>
                                      </p:cBhvr>
                                      <p:to>
                                        <p:strVal val="visible"/>
                                      </p:to>
                                    </p:set>
                                    <p:animEffect transition="in" filter="fade">
                                      <p:cBhvr>
                                        <p:cTn id="12" dur="1000"/>
                                        <p:tgtEl>
                                          <p:spTgt spid="36875"/>
                                        </p:tgtEl>
                                      </p:cBhvr>
                                    </p:animEffect>
                                    <p:anim calcmode="lin" valueType="num">
                                      <p:cBhvr>
                                        <p:cTn id="13" dur="1000" fill="hold"/>
                                        <p:tgtEl>
                                          <p:spTgt spid="36875"/>
                                        </p:tgtEl>
                                        <p:attrNameLst>
                                          <p:attrName>ppt_x</p:attrName>
                                        </p:attrNameLst>
                                      </p:cBhvr>
                                      <p:tavLst>
                                        <p:tav tm="0">
                                          <p:val>
                                            <p:strVal val="#ppt_x"/>
                                          </p:val>
                                        </p:tav>
                                        <p:tav tm="100000">
                                          <p:val>
                                            <p:strVal val="#ppt_x"/>
                                          </p:val>
                                        </p:tav>
                                      </p:tavLst>
                                    </p:anim>
                                    <p:anim calcmode="lin" valueType="num">
                                      <p:cBhvr>
                                        <p:cTn id="14" dur="1000" fill="hold"/>
                                        <p:tgtEl>
                                          <p:spTgt spid="3687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6870"/>
                                        </p:tgtEl>
                                        <p:attrNameLst>
                                          <p:attrName>style.visibility</p:attrName>
                                        </p:attrNameLst>
                                      </p:cBhvr>
                                      <p:to>
                                        <p:strVal val="visible"/>
                                      </p:to>
                                    </p:set>
                                    <p:animEffect transition="in" filter="fade">
                                      <p:cBhvr>
                                        <p:cTn id="17" dur="1000"/>
                                        <p:tgtEl>
                                          <p:spTgt spid="36870"/>
                                        </p:tgtEl>
                                      </p:cBhvr>
                                    </p:animEffect>
                                    <p:anim calcmode="lin" valueType="num">
                                      <p:cBhvr>
                                        <p:cTn id="18" dur="1000" fill="hold"/>
                                        <p:tgtEl>
                                          <p:spTgt spid="36870"/>
                                        </p:tgtEl>
                                        <p:attrNameLst>
                                          <p:attrName>ppt_x</p:attrName>
                                        </p:attrNameLst>
                                      </p:cBhvr>
                                      <p:tavLst>
                                        <p:tav tm="0">
                                          <p:val>
                                            <p:strVal val="#ppt_x"/>
                                          </p:val>
                                        </p:tav>
                                        <p:tav tm="100000">
                                          <p:val>
                                            <p:strVal val="#ppt_x"/>
                                          </p:val>
                                        </p:tav>
                                      </p:tavLst>
                                    </p:anim>
                                    <p:anim calcmode="lin" valueType="num">
                                      <p:cBhvr>
                                        <p:cTn id="19" dur="1000" fill="hold"/>
                                        <p:tgtEl>
                                          <p:spTgt spid="3687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873"/>
                                        </p:tgtEl>
                                        <p:attrNameLst>
                                          <p:attrName>style.visibility</p:attrName>
                                        </p:attrNameLst>
                                      </p:cBhvr>
                                      <p:to>
                                        <p:strVal val="visible"/>
                                      </p:to>
                                    </p:set>
                                    <p:animEffect transition="in" filter="fade">
                                      <p:cBhvr>
                                        <p:cTn id="22" dur="1000"/>
                                        <p:tgtEl>
                                          <p:spTgt spid="36873"/>
                                        </p:tgtEl>
                                      </p:cBhvr>
                                    </p:animEffect>
                                    <p:anim calcmode="lin" valueType="num">
                                      <p:cBhvr>
                                        <p:cTn id="23" dur="1000" fill="hold"/>
                                        <p:tgtEl>
                                          <p:spTgt spid="36873"/>
                                        </p:tgtEl>
                                        <p:attrNameLst>
                                          <p:attrName>ppt_x</p:attrName>
                                        </p:attrNameLst>
                                      </p:cBhvr>
                                      <p:tavLst>
                                        <p:tav tm="0">
                                          <p:val>
                                            <p:strVal val="#ppt_x"/>
                                          </p:val>
                                        </p:tav>
                                        <p:tav tm="100000">
                                          <p:val>
                                            <p:strVal val="#ppt_x"/>
                                          </p:val>
                                        </p:tav>
                                      </p:tavLst>
                                    </p:anim>
                                    <p:anim calcmode="lin" valueType="num">
                                      <p:cBhvr>
                                        <p:cTn id="24" dur="1000" fill="hold"/>
                                        <p:tgtEl>
                                          <p:spTgt spid="36873"/>
                                        </p:tgtEl>
                                        <p:attrNameLst>
                                          <p:attrName>ppt_y</p:attrName>
                                        </p:attrNameLst>
                                      </p:cBhvr>
                                      <p:tavLst>
                                        <p:tav tm="0">
                                          <p:val>
                                            <p:strVal val="#ppt_y+.1"/>
                                          </p:val>
                                        </p:tav>
                                        <p:tav tm="100000">
                                          <p:val>
                                            <p:strVal val="#ppt_y"/>
                                          </p:val>
                                        </p:tav>
                                      </p:tavLst>
                                    </p:anim>
                                  </p:childTnLst>
                                </p:cTn>
                              </p:par>
                              <p:par>
                                <p:cTn id="25" presetID="55" presetClass="entr" presetSubtype="0" fill="hold" grpId="0" nodeType="withEffect">
                                  <p:stCondLst>
                                    <p:cond delay="0"/>
                                  </p:stCondLst>
                                  <p:childTnLst>
                                    <p:set>
                                      <p:cBhvr>
                                        <p:cTn id="26" dur="1" fill="hold">
                                          <p:stCondLst>
                                            <p:cond delay="0"/>
                                          </p:stCondLst>
                                        </p:cTn>
                                        <p:tgtEl>
                                          <p:spTgt spid="36872"/>
                                        </p:tgtEl>
                                        <p:attrNameLst>
                                          <p:attrName>style.visibility</p:attrName>
                                        </p:attrNameLst>
                                      </p:cBhvr>
                                      <p:to>
                                        <p:strVal val="visible"/>
                                      </p:to>
                                    </p:set>
                                    <p:anim calcmode="lin" valueType="num">
                                      <p:cBhvr>
                                        <p:cTn id="27" dur="1000" fill="hold"/>
                                        <p:tgtEl>
                                          <p:spTgt spid="36872"/>
                                        </p:tgtEl>
                                        <p:attrNameLst>
                                          <p:attrName>ppt_w</p:attrName>
                                        </p:attrNameLst>
                                      </p:cBhvr>
                                      <p:tavLst>
                                        <p:tav tm="0">
                                          <p:val>
                                            <p:strVal val="#ppt_w*0.70"/>
                                          </p:val>
                                        </p:tav>
                                        <p:tav tm="100000">
                                          <p:val>
                                            <p:strVal val="#ppt_w"/>
                                          </p:val>
                                        </p:tav>
                                      </p:tavLst>
                                    </p:anim>
                                    <p:anim calcmode="lin" valueType="num">
                                      <p:cBhvr>
                                        <p:cTn id="28" dur="1000" fill="hold"/>
                                        <p:tgtEl>
                                          <p:spTgt spid="36872"/>
                                        </p:tgtEl>
                                        <p:attrNameLst>
                                          <p:attrName>ppt_h</p:attrName>
                                        </p:attrNameLst>
                                      </p:cBhvr>
                                      <p:tavLst>
                                        <p:tav tm="0">
                                          <p:val>
                                            <p:strVal val="#ppt_h"/>
                                          </p:val>
                                        </p:tav>
                                        <p:tav tm="100000">
                                          <p:val>
                                            <p:strVal val="#ppt_h"/>
                                          </p:val>
                                        </p:tav>
                                      </p:tavLst>
                                    </p:anim>
                                    <p:animEffect transition="in" filter="fade">
                                      <p:cBhvr>
                                        <p:cTn id="29" dur="1000"/>
                                        <p:tgtEl>
                                          <p:spTgt spid="36872"/>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36869"/>
                                        </p:tgtEl>
                                        <p:attrNameLst>
                                          <p:attrName>style.visibility</p:attrName>
                                        </p:attrNameLst>
                                      </p:cBhvr>
                                      <p:to>
                                        <p:strVal val="visible"/>
                                      </p:to>
                                    </p:set>
                                    <p:anim calcmode="lin" valueType="num">
                                      <p:cBhvr>
                                        <p:cTn id="32" dur="1000" fill="hold"/>
                                        <p:tgtEl>
                                          <p:spTgt spid="36869"/>
                                        </p:tgtEl>
                                        <p:attrNameLst>
                                          <p:attrName>ppt_w</p:attrName>
                                        </p:attrNameLst>
                                      </p:cBhvr>
                                      <p:tavLst>
                                        <p:tav tm="0">
                                          <p:val>
                                            <p:strVal val="#ppt_w*0.70"/>
                                          </p:val>
                                        </p:tav>
                                        <p:tav tm="100000">
                                          <p:val>
                                            <p:strVal val="#ppt_w"/>
                                          </p:val>
                                        </p:tav>
                                      </p:tavLst>
                                    </p:anim>
                                    <p:anim calcmode="lin" valueType="num">
                                      <p:cBhvr>
                                        <p:cTn id="33" dur="1000" fill="hold"/>
                                        <p:tgtEl>
                                          <p:spTgt spid="36869"/>
                                        </p:tgtEl>
                                        <p:attrNameLst>
                                          <p:attrName>ppt_h</p:attrName>
                                        </p:attrNameLst>
                                      </p:cBhvr>
                                      <p:tavLst>
                                        <p:tav tm="0">
                                          <p:val>
                                            <p:strVal val="#ppt_h"/>
                                          </p:val>
                                        </p:tav>
                                        <p:tav tm="100000">
                                          <p:val>
                                            <p:strVal val="#ppt_h"/>
                                          </p:val>
                                        </p:tav>
                                      </p:tavLst>
                                    </p:anim>
                                    <p:animEffect transition="in" filter="fade">
                                      <p:cBhvr>
                                        <p:cTn id="34" dur="1000"/>
                                        <p:tgtEl>
                                          <p:spTgt spid="36869"/>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36874"/>
                                        </p:tgtEl>
                                        <p:attrNameLst>
                                          <p:attrName>style.visibility</p:attrName>
                                        </p:attrNameLst>
                                      </p:cBhvr>
                                      <p:to>
                                        <p:strVal val="visible"/>
                                      </p:to>
                                    </p:set>
                                    <p:anim calcmode="lin" valueType="num">
                                      <p:cBhvr>
                                        <p:cTn id="37" dur="1000" fill="hold"/>
                                        <p:tgtEl>
                                          <p:spTgt spid="36874"/>
                                        </p:tgtEl>
                                        <p:attrNameLst>
                                          <p:attrName>ppt_w</p:attrName>
                                        </p:attrNameLst>
                                      </p:cBhvr>
                                      <p:tavLst>
                                        <p:tav tm="0">
                                          <p:val>
                                            <p:strVal val="#ppt_w*0.70"/>
                                          </p:val>
                                        </p:tav>
                                        <p:tav tm="100000">
                                          <p:val>
                                            <p:strVal val="#ppt_w"/>
                                          </p:val>
                                        </p:tav>
                                      </p:tavLst>
                                    </p:anim>
                                    <p:anim calcmode="lin" valueType="num">
                                      <p:cBhvr>
                                        <p:cTn id="38" dur="1000" fill="hold"/>
                                        <p:tgtEl>
                                          <p:spTgt spid="36874"/>
                                        </p:tgtEl>
                                        <p:attrNameLst>
                                          <p:attrName>ppt_h</p:attrName>
                                        </p:attrNameLst>
                                      </p:cBhvr>
                                      <p:tavLst>
                                        <p:tav tm="0">
                                          <p:val>
                                            <p:strVal val="#ppt_h"/>
                                          </p:val>
                                        </p:tav>
                                        <p:tav tm="100000">
                                          <p:val>
                                            <p:strVal val="#ppt_h"/>
                                          </p:val>
                                        </p:tav>
                                      </p:tavLst>
                                    </p:anim>
                                    <p:animEffect transition="in" filter="fade">
                                      <p:cBhvr>
                                        <p:cTn id="39" dur="1000"/>
                                        <p:tgtEl>
                                          <p:spTgt spid="36874"/>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36871"/>
                                        </p:tgtEl>
                                        <p:attrNameLst>
                                          <p:attrName>style.visibility</p:attrName>
                                        </p:attrNameLst>
                                      </p:cBhvr>
                                      <p:to>
                                        <p:strVal val="visible"/>
                                      </p:to>
                                    </p:set>
                                    <p:anim calcmode="lin" valueType="num">
                                      <p:cBhvr>
                                        <p:cTn id="42" dur="1000" fill="hold"/>
                                        <p:tgtEl>
                                          <p:spTgt spid="36871"/>
                                        </p:tgtEl>
                                        <p:attrNameLst>
                                          <p:attrName>ppt_w</p:attrName>
                                        </p:attrNameLst>
                                      </p:cBhvr>
                                      <p:tavLst>
                                        <p:tav tm="0">
                                          <p:val>
                                            <p:strVal val="#ppt_w*0.70"/>
                                          </p:val>
                                        </p:tav>
                                        <p:tav tm="100000">
                                          <p:val>
                                            <p:strVal val="#ppt_w"/>
                                          </p:val>
                                        </p:tav>
                                      </p:tavLst>
                                    </p:anim>
                                    <p:anim calcmode="lin" valueType="num">
                                      <p:cBhvr>
                                        <p:cTn id="43" dur="1000" fill="hold"/>
                                        <p:tgtEl>
                                          <p:spTgt spid="36871"/>
                                        </p:tgtEl>
                                        <p:attrNameLst>
                                          <p:attrName>ppt_h</p:attrName>
                                        </p:attrNameLst>
                                      </p:cBhvr>
                                      <p:tavLst>
                                        <p:tav tm="0">
                                          <p:val>
                                            <p:strVal val="#ppt_h"/>
                                          </p:val>
                                        </p:tav>
                                        <p:tav tm="100000">
                                          <p:val>
                                            <p:strVal val="#ppt_h"/>
                                          </p:val>
                                        </p:tav>
                                      </p:tavLst>
                                    </p:anim>
                                    <p:animEffect transition="in" filter="fade">
                                      <p:cBhvr>
                                        <p:cTn id="44" dur="1000"/>
                                        <p:tgtEl>
                                          <p:spTgt spid="36871"/>
                                        </p:tgtEl>
                                      </p:cBhvr>
                                    </p:animEffect>
                                  </p:childTnLst>
                                </p:cTn>
                              </p:par>
                            </p:childTnLst>
                          </p:cTn>
                        </p:par>
                        <p:par>
                          <p:cTn id="45" fill="hold">
                            <p:stCondLst>
                              <p:cond delay="1000"/>
                            </p:stCondLst>
                            <p:childTnLst>
                              <p:par>
                                <p:cTn id="46" presetID="18" presetClass="entr" presetSubtype="6" fill="hold"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strips(downRight)">
                                      <p:cBhvr>
                                        <p:cTn id="48" dur="700"/>
                                        <p:tgtEl>
                                          <p:spTgt spid="2"/>
                                        </p:tgtEl>
                                      </p:cBhvr>
                                    </p:animEffect>
                                  </p:childTnLst>
                                </p:cTn>
                              </p:par>
                              <p:par>
                                <p:cTn id="49" presetID="18" presetClass="entr" presetSubtype="12" fill="hold" nodeType="withEffect">
                                  <p:stCondLst>
                                    <p:cond delay="0"/>
                                  </p:stCondLst>
                                  <p:childTnLst>
                                    <p:set>
                                      <p:cBhvr>
                                        <p:cTn id="50" dur="1" fill="hold">
                                          <p:stCondLst>
                                            <p:cond delay="0"/>
                                          </p:stCondLst>
                                        </p:cTn>
                                        <p:tgtEl>
                                          <p:spTgt spid="36892"/>
                                        </p:tgtEl>
                                        <p:attrNameLst>
                                          <p:attrName>style.visibility</p:attrName>
                                        </p:attrNameLst>
                                      </p:cBhvr>
                                      <p:to>
                                        <p:strVal val="visible"/>
                                      </p:to>
                                    </p:set>
                                    <p:animEffect transition="in" filter="strips(downLeft)">
                                      <p:cBhvr>
                                        <p:cTn id="51" dur="700"/>
                                        <p:tgtEl>
                                          <p:spTgt spid="36892"/>
                                        </p:tgtEl>
                                      </p:cBhvr>
                                    </p:animEffect>
                                  </p:childTnLst>
                                </p:cTn>
                              </p:par>
                              <p:par>
                                <p:cTn id="52" presetID="18" presetClass="entr" presetSubtype="12"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strips(downLeft)">
                                      <p:cBhvr>
                                        <p:cTn id="54" dur="700"/>
                                        <p:tgtEl>
                                          <p:spTgt spid="4"/>
                                        </p:tgtEl>
                                      </p:cBhvr>
                                    </p:animEffect>
                                  </p:childTnLst>
                                </p:cTn>
                              </p:par>
                              <p:par>
                                <p:cTn id="55" presetID="18" presetClass="entr" presetSubtype="6"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strips(downRight)">
                                      <p:cBhvr>
                                        <p:cTn id="57" dur="700"/>
                                        <p:tgtEl>
                                          <p:spTgt spid="3"/>
                                        </p:tgtEl>
                                      </p:cBhvr>
                                    </p:animEffect>
                                  </p:childTnLst>
                                </p:cTn>
                              </p:par>
                              <p:par>
                                <p:cTn id="58" presetID="2" presetClass="entr" presetSubtype="2"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additive="base">
                                        <p:cTn id="60" dur="500" fill="hold"/>
                                        <p:tgtEl>
                                          <p:spTgt spid="7"/>
                                        </p:tgtEl>
                                        <p:attrNameLst>
                                          <p:attrName>ppt_x</p:attrName>
                                        </p:attrNameLst>
                                      </p:cBhvr>
                                      <p:tavLst>
                                        <p:tav tm="0">
                                          <p:val>
                                            <p:strVal val="1+#ppt_w/2"/>
                                          </p:val>
                                        </p:tav>
                                        <p:tav tm="100000">
                                          <p:val>
                                            <p:strVal val="#ppt_x"/>
                                          </p:val>
                                        </p:tav>
                                      </p:tavLst>
                                    </p:anim>
                                    <p:anim calcmode="lin" valueType="num">
                                      <p:cBhvr additive="base">
                                        <p:cTn id="6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36869" grpId="0" animBg="1"/>
      <p:bldP spid="36870" grpId="0" animBg="1"/>
      <p:bldP spid="36871" grpId="0" animBg="1"/>
      <p:bldP spid="36872" grpId="0" animBg="1"/>
      <p:bldP spid="36873" grpId="0" animBg="1"/>
      <p:bldP spid="36874" grpId="0" animBg="1"/>
      <p:bldP spid="36875"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E7C251-D6ED-4C4E-A362-F0251D2345FB}" type="slidenum">
              <a:rPr lang="id-ID" smtClean="0"/>
              <a:pPr/>
              <a:t>27</a:t>
            </a:fld>
            <a:endParaRPr lang="id-ID" dirty="0">
              <a:solidFill>
                <a:schemeClr val="bg1"/>
              </a:solidFill>
            </a:endParaRPr>
          </a:p>
        </p:txBody>
      </p:sp>
      <p:cxnSp>
        <p:nvCxnSpPr>
          <p:cNvPr id="68" name="Straight Connector 67">
            <a:extLst>
              <a:ext uri="{FF2B5EF4-FFF2-40B4-BE49-F238E27FC236}">
                <a16:creationId xmlns:a16="http://schemas.microsoft.com/office/drawing/2014/main" id="{2416E5B2-F6C2-47F1-8559-4B8C945E2245}"/>
              </a:ext>
            </a:extLst>
          </p:cNvPr>
          <p:cNvCxnSpPr>
            <a:cxnSpLocks/>
            <a:stCxn id="93" idx="6"/>
            <a:endCxn id="93" idx="2"/>
          </p:cNvCxnSpPr>
          <p:nvPr/>
        </p:nvCxnSpPr>
        <p:spPr>
          <a:xfrm>
            <a:off x="10722703" y="3526918"/>
            <a:ext cx="2941768"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6EA1A58-77BB-4A2A-8581-81605117139E}"/>
              </a:ext>
            </a:extLst>
          </p:cNvPr>
          <p:cNvCxnSpPr>
            <a:stCxn id="93" idx="7"/>
            <a:endCxn id="93" idx="3"/>
          </p:cNvCxnSpPr>
          <p:nvPr/>
        </p:nvCxnSpPr>
        <p:spPr>
          <a:xfrm flipH="1">
            <a:off x="10722703" y="3526918"/>
            <a:ext cx="2941768"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5246F93-37A8-47A4-A2AD-B5DBE9605899}"/>
              </a:ext>
            </a:extLst>
          </p:cNvPr>
          <p:cNvCxnSpPr>
            <a:stCxn id="93" idx="5"/>
            <a:endCxn id="93" idx="1"/>
          </p:cNvCxnSpPr>
          <p:nvPr/>
        </p:nvCxnSpPr>
        <p:spPr>
          <a:xfrm>
            <a:off x="8642615" y="5607006"/>
            <a:ext cx="7101944" cy="294176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F2DDB99-B0E0-46FE-B2D6-1C4CBB2EC45F}"/>
              </a:ext>
            </a:extLst>
          </p:cNvPr>
          <p:cNvCxnSpPr>
            <a:stCxn id="93" idx="4"/>
            <a:endCxn id="93" idx="0"/>
          </p:cNvCxnSpPr>
          <p:nvPr/>
        </p:nvCxnSpPr>
        <p:spPr>
          <a:xfrm flipV="1">
            <a:off x="8642615" y="5607006"/>
            <a:ext cx="7101944" cy="294176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73427DA-BAEE-47A7-867E-47EDE7FA4034}"/>
              </a:ext>
            </a:extLst>
          </p:cNvPr>
          <p:cNvCxnSpPr>
            <a:stCxn id="93" idx="5"/>
            <a:endCxn id="93" idx="7"/>
          </p:cNvCxnSpPr>
          <p:nvPr/>
        </p:nvCxnSpPr>
        <p:spPr>
          <a:xfrm flipV="1">
            <a:off x="8642615" y="3526918"/>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5085FA2-0C16-42B5-B4DB-334B7A7FC240}"/>
              </a:ext>
            </a:extLst>
          </p:cNvPr>
          <p:cNvCxnSpPr>
            <a:stCxn id="93" idx="5"/>
            <a:endCxn id="93" idx="2"/>
          </p:cNvCxnSpPr>
          <p:nvPr/>
        </p:nvCxnSpPr>
        <p:spPr>
          <a:xfrm>
            <a:off x="8642615" y="5607006"/>
            <a:ext cx="5021856"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1E900A0-829D-46A7-BDFB-766EB056C374}"/>
              </a:ext>
            </a:extLst>
          </p:cNvPr>
          <p:cNvCxnSpPr>
            <a:stCxn id="93" idx="5"/>
            <a:endCxn id="93" idx="3"/>
          </p:cNvCxnSpPr>
          <p:nvPr/>
        </p:nvCxnSpPr>
        <p:spPr>
          <a:xfrm>
            <a:off x="8642615" y="5607006"/>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D487408-7A1A-4D46-9187-E1B6DC851E73}"/>
              </a:ext>
            </a:extLst>
          </p:cNvPr>
          <p:cNvCxnSpPr>
            <a:stCxn id="93" idx="6"/>
            <a:endCxn id="93" idx="4"/>
          </p:cNvCxnSpPr>
          <p:nvPr/>
        </p:nvCxnSpPr>
        <p:spPr>
          <a:xfrm flipH="1">
            <a:off x="8642615" y="3526918"/>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280C465-2549-46C1-8C29-560F42A5ABDC}"/>
              </a:ext>
            </a:extLst>
          </p:cNvPr>
          <p:cNvCxnSpPr>
            <a:cxnSpLocks/>
            <a:stCxn id="93" idx="6"/>
            <a:endCxn id="93" idx="3"/>
          </p:cNvCxnSpPr>
          <p:nvPr/>
        </p:nvCxnSpPr>
        <p:spPr>
          <a:xfrm>
            <a:off x="10722703" y="3526918"/>
            <a:ext cx="0"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C7EAD2E-F50B-4013-8B56-364AE0B6278D}"/>
              </a:ext>
            </a:extLst>
          </p:cNvPr>
          <p:cNvCxnSpPr>
            <a:stCxn id="93" idx="6"/>
          </p:cNvCxnSpPr>
          <p:nvPr/>
        </p:nvCxnSpPr>
        <p:spPr>
          <a:xfrm>
            <a:off x="10722704" y="3526918"/>
            <a:ext cx="5187934" cy="51964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9CFBA32-DDD0-4A0A-B731-D9A9616C8EE2}"/>
              </a:ext>
            </a:extLst>
          </p:cNvPr>
          <p:cNvCxnSpPr>
            <a:stCxn id="93" idx="6"/>
            <a:endCxn id="93" idx="0"/>
          </p:cNvCxnSpPr>
          <p:nvPr/>
        </p:nvCxnSpPr>
        <p:spPr>
          <a:xfrm>
            <a:off x="10722703" y="3526918"/>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6B0DE8D-6E55-41FE-AFE0-7C23951D561A}"/>
              </a:ext>
            </a:extLst>
          </p:cNvPr>
          <p:cNvCxnSpPr>
            <a:stCxn id="93" idx="7"/>
            <a:endCxn id="93" idx="4"/>
          </p:cNvCxnSpPr>
          <p:nvPr/>
        </p:nvCxnSpPr>
        <p:spPr>
          <a:xfrm flipH="1">
            <a:off x="8642615" y="3526918"/>
            <a:ext cx="5021856"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7AC6315-185E-4A35-BF30-6B4F433F9367}"/>
              </a:ext>
            </a:extLst>
          </p:cNvPr>
          <p:cNvCxnSpPr>
            <a:stCxn id="93" idx="7"/>
            <a:endCxn id="93" idx="2"/>
          </p:cNvCxnSpPr>
          <p:nvPr/>
        </p:nvCxnSpPr>
        <p:spPr>
          <a:xfrm>
            <a:off x="13664473" y="3526918"/>
            <a:ext cx="0"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2206A0F-8A3F-4F7E-89B7-804F670327E7}"/>
              </a:ext>
            </a:extLst>
          </p:cNvPr>
          <p:cNvCxnSpPr>
            <a:stCxn id="93" idx="7"/>
            <a:endCxn id="93" idx="1"/>
          </p:cNvCxnSpPr>
          <p:nvPr/>
        </p:nvCxnSpPr>
        <p:spPr>
          <a:xfrm>
            <a:off x="13664473" y="3526918"/>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F7E894F-51D6-49C7-A7D6-09AF0A303366}"/>
              </a:ext>
            </a:extLst>
          </p:cNvPr>
          <p:cNvCxnSpPr>
            <a:stCxn id="93" idx="0"/>
            <a:endCxn id="93" idx="3"/>
          </p:cNvCxnSpPr>
          <p:nvPr/>
        </p:nvCxnSpPr>
        <p:spPr>
          <a:xfrm flipH="1">
            <a:off x="10722703" y="5607006"/>
            <a:ext cx="5021856"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799BAE2-FB63-4C80-B692-CB599381844E}"/>
              </a:ext>
            </a:extLst>
          </p:cNvPr>
          <p:cNvCxnSpPr>
            <a:stCxn id="93" idx="0"/>
            <a:endCxn id="93" idx="2"/>
          </p:cNvCxnSpPr>
          <p:nvPr/>
        </p:nvCxnSpPr>
        <p:spPr>
          <a:xfrm flipH="1">
            <a:off x="13664473" y="5607006"/>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BFBCCFF-C0FC-47E3-AAB5-64A203862609}"/>
              </a:ext>
            </a:extLst>
          </p:cNvPr>
          <p:cNvCxnSpPr>
            <a:stCxn id="93" idx="1"/>
            <a:endCxn id="93" idx="3"/>
          </p:cNvCxnSpPr>
          <p:nvPr/>
        </p:nvCxnSpPr>
        <p:spPr>
          <a:xfrm flipH="1">
            <a:off x="10722703" y="8548774"/>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C6C09E9-0C3C-4667-BF97-42067D911274}"/>
              </a:ext>
            </a:extLst>
          </p:cNvPr>
          <p:cNvCxnSpPr>
            <a:stCxn id="93" idx="2"/>
            <a:endCxn id="93" idx="4"/>
          </p:cNvCxnSpPr>
          <p:nvPr/>
        </p:nvCxnSpPr>
        <p:spPr>
          <a:xfrm flipH="1" flipV="1">
            <a:off x="8642615" y="8548774"/>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3" name="Octagon 92">
            <a:extLst>
              <a:ext uri="{FF2B5EF4-FFF2-40B4-BE49-F238E27FC236}">
                <a16:creationId xmlns:a16="http://schemas.microsoft.com/office/drawing/2014/main" id="{59839A84-906D-4193-B94B-ED8A3AA14B51}"/>
              </a:ext>
            </a:extLst>
          </p:cNvPr>
          <p:cNvSpPr/>
          <p:nvPr/>
        </p:nvSpPr>
        <p:spPr>
          <a:xfrm>
            <a:off x="8642615" y="3526918"/>
            <a:ext cx="7101944" cy="7101944"/>
          </a:xfrm>
          <a:prstGeom prst="octagon">
            <a:avLst/>
          </a:prstGeom>
          <a:noFill/>
          <a:ln w="3175">
            <a:solidFill>
              <a:schemeClr val="bg1">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00"/>
          </a:p>
        </p:txBody>
      </p:sp>
      <p:cxnSp>
        <p:nvCxnSpPr>
          <p:cNvPr id="100" name="Straight Connector 99">
            <a:extLst>
              <a:ext uri="{FF2B5EF4-FFF2-40B4-BE49-F238E27FC236}">
                <a16:creationId xmlns:a16="http://schemas.microsoft.com/office/drawing/2014/main" id="{AA9C0D2B-C3F3-45CC-9C92-6A3D85F6971A}"/>
              </a:ext>
            </a:extLst>
          </p:cNvPr>
          <p:cNvCxnSpPr>
            <a:stCxn id="93" idx="1"/>
            <a:endCxn id="93" idx="4"/>
          </p:cNvCxnSpPr>
          <p:nvPr/>
        </p:nvCxnSpPr>
        <p:spPr>
          <a:xfrm flipH="1">
            <a:off x="8642615" y="8548774"/>
            <a:ext cx="7101944"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F82AB5A-50BA-43C0-87D1-6CEC1323F1A7}"/>
              </a:ext>
            </a:extLst>
          </p:cNvPr>
          <p:cNvCxnSpPr>
            <a:stCxn id="93" idx="5"/>
            <a:endCxn id="93" idx="0"/>
          </p:cNvCxnSpPr>
          <p:nvPr/>
        </p:nvCxnSpPr>
        <p:spPr>
          <a:xfrm>
            <a:off x="8642615" y="5607006"/>
            <a:ext cx="7101944"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9" name="Freeform 81">
            <a:extLst>
              <a:ext uri="{FF2B5EF4-FFF2-40B4-BE49-F238E27FC236}">
                <a16:creationId xmlns:a16="http://schemas.microsoft.com/office/drawing/2014/main" id="{30602A19-A6A5-4702-B891-CFBA168811EF}"/>
              </a:ext>
            </a:extLst>
          </p:cNvPr>
          <p:cNvSpPr>
            <a:spLocks/>
          </p:cNvSpPr>
          <p:nvPr/>
        </p:nvSpPr>
        <p:spPr bwMode="auto">
          <a:xfrm>
            <a:off x="8617152" y="8026186"/>
            <a:ext cx="23626" cy="49876"/>
          </a:xfrm>
          <a:custGeom>
            <a:avLst/>
            <a:gdLst>
              <a:gd name="T0" fmla="*/ 2 w 4"/>
              <a:gd name="T1" fmla="*/ 0 h 8"/>
              <a:gd name="T2" fmla="*/ 0 w 4"/>
              <a:gd name="T3" fmla="*/ 2 h 8"/>
              <a:gd name="T4" fmla="*/ 0 w 4"/>
              <a:gd name="T5" fmla="*/ 6 h 8"/>
              <a:gd name="T6" fmla="*/ 2 w 4"/>
              <a:gd name="T7" fmla="*/ 8 h 8"/>
              <a:gd name="T8" fmla="*/ 4 w 4"/>
              <a:gd name="T9" fmla="*/ 6 h 8"/>
              <a:gd name="T10" fmla="*/ 4 w 4"/>
              <a:gd name="T11" fmla="*/ 2 h 8"/>
              <a:gd name="T12" fmla="*/ 2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0"/>
                </a:moveTo>
                <a:cubicBezTo>
                  <a:pt x="1" y="0"/>
                  <a:pt x="0" y="1"/>
                  <a:pt x="0" y="2"/>
                </a:cubicBezTo>
                <a:cubicBezTo>
                  <a:pt x="0" y="6"/>
                  <a:pt x="0" y="6"/>
                  <a:pt x="0" y="6"/>
                </a:cubicBezTo>
                <a:cubicBezTo>
                  <a:pt x="0" y="7"/>
                  <a:pt x="1" y="8"/>
                  <a:pt x="2" y="8"/>
                </a:cubicBezTo>
                <a:cubicBezTo>
                  <a:pt x="3" y="8"/>
                  <a:pt x="4" y="7"/>
                  <a:pt x="4" y="6"/>
                </a:cubicBezTo>
                <a:cubicBezTo>
                  <a:pt x="4" y="2"/>
                  <a:pt x="4" y="2"/>
                  <a:pt x="4" y="2"/>
                </a:cubicBezTo>
                <a:cubicBezTo>
                  <a:pt x="4" y="1"/>
                  <a:pt x="3" y="0"/>
                  <a:pt x="2" y="0"/>
                </a:cubicBezTo>
                <a:close/>
              </a:path>
            </a:pathLst>
          </a:cu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30" name="Freeform 82">
            <a:extLst>
              <a:ext uri="{FF2B5EF4-FFF2-40B4-BE49-F238E27FC236}">
                <a16:creationId xmlns:a16="http://schemas.microsoft.com/office/drawing/2014/main" id="{7B00C3F7-991F-4D52-9065-F9D7E11E8581}"/>
              </a:ext>
            </a:extLst>
          </p:cNvPr>
          <p:cNvSpPr>
            <a:spLocks/>
          </p:cNvSpPr>
          <p:nvPr/>
        </p:nvSpPr>
        <p:spPr bwMode="auto">
          <a:xfrm>
            <a:off x="8667026" y="8026186"/>
            <a:ext cx="23626" cy="49876"/>
          </a:xfrm>
          <a:custGeom>
            <a:avLst/>
            <a:gdLst>
              <a:gd name="T0" fmla="*/ 2 w 4"/>
              <a:gd name="T1" fmla="*/ 0 h 8"/>
              <a:gd name="T2" fmla="*/ 0 w 4"/>
              <a:gd name="T3" fmla="*/ 2 h 8"/>
              <a:gd name="T4" fmla="*/ 0 w 4"/>
              <a:gd name="T5" fmla="*/ 6 h 8"/>
              <a:gd name="T6" fmla="*/ 2 w 4"/>
              <a:gd name="T7" fmla="*/ 8 h 8"/>
              <a:gd name="T8" fmla="*/ 4 w 4"/>
              <a:gd name="T9" fmla="*/ 6 h 8"/>
              <a:gd name="T10" fmla="*/ 4 w 4"/>
              <a:gd name="T11" fmla="*/ 2 h 8"/>
              <a:gd name="T12" fmla="*/ 2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0"/>
                </a:moveTo>
                <a:cubicBezTo>
                  <a:pt x="1" y="0"/>
                  <a:pt x="0" y="1"/>
                  <a:pt x="0" y="2"/>
                </a:cubicBezTo>
                <a:cubicBezTo>
                  <a:pt x="0" y="6"/>
                  <a:pt x="0" y="6"/>
                  <a:pt x="0" y="6"/>
                </a:cubicBezTo>
                <a:cubicBezTo>
                  <a:pt x="0" y="7"/>
                  <a:pt x="1" y="8"/>
                  <a:pt x="2" y="8"/>
                </a:cubicBezTo>
                <a:cubicBezTo>
                  <a:pt x="3" y="8"/>
                  <a:pt x="4" y="7"/>
                  <a:pt x="4" y="6"/>
                </a:cubicBezTo>
                <a:cubicBezTo>
                  <a:pt x="4" y="2"/>
                  <a:pt x="4" y="2"/>
                  <a:pt x="4" y="2"/>
                </a:cubicBezTo>
                <a:cubicBezTo>
                  <a:pt x="4" y="1"/>
                  <a:pt x="3" y="0"/>
                  <a:pt x="2" y="0"/>
                </a:cubicBezTo>
                <a:close/>
              </a:path>
            </a:pathLst>
          </a:cu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32" name="Freeform 87">
            <a:extLst>
              <a:ext uri="{FF2B5EF4-FFF2-40B4-BE49-F238E27FC236}">
                <a16:creationId xmlns:a16="http://schemas.microsoft.com/office/drawing/2014/main" id="{24078B2A-5B6F-44C0-859C-93614ED12241}"/>
              </a:ext>
            </a:extLst>
          </p:cNvPr>
          <p:cNvSpPr>
            <a:spLocks noEditPoints="1"/>
          </p:cNvSpPr>
          <p:nvPr/>
        </p:nvSpPr>
        <p:spPr bwMode="auto">
          <a:xfrm>
            <a:off x="13776029" y="3434926"/>
            <a:ext cx="149628" cy="149628"/>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6" name="Oval 135">
            <a:extLst>
              <a:ext uri="{FF2B5EF4-FFF2-40B4-BE49-F238E27FC236}">
                <a16:creationId xmlns:a16="http://schemas.microsoft.com/office/drawing/2014/main" id="{A895E57F-8350-40D9-B56D-1FE56DC5D064}"/>
              </a:ext>
            </a:extLst>
          </p:cNvPr>
          <p:cNvSpPr>
            <a:spLocks noChangeArrowheads="1"/>
          </p:cNvSpPr>
          <p:nvPr/>
        </p:nvSpPr>
        <p:spPr bwMode="auto">
          <a:xfrm>
            <a:off x="13825903" y="3484802"/>
            <a:ext cx="49876" cy="4987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7" name="Freeform 89">
            <a:extLst>
              <a:ext uri="{FF2B5EF4-FFF2-40B4-BE49-F238E27FC236}">
                <a16:creationId xmlns:a16="http://schemas.microsoft.com/office/drawing/2014/main" id="{9DFA69BA-0223-4290-9486-1EB4527F3744}"/>
              </a:ext>
            </a:extLst>
          </p:cNvPr>
          <p:cNvSpPr>
            <a:spLocks/>
          </p:cNvSpPr>
          <p:nvPr/>
        </p:nvSpPr>
        <p:spPr bwMode="auto">
          <a:xfrm>
            <a:off x="13839029" y="3361426"/>
            <a:ext cx="162752" cy="160128"/>
          </a:xfrm>
          <a:custGeom>
            <a:avLst/>
            <a:gdLst>
              <a:gd name="T0" fmla="*/ 2 w 26"/>
              <a:gd name="T1" fmla="*/ 0 h 26"/>
              <a:gd name="T2" fmla="*/ 0 w 26"/>
              <a:gd name="T3" fmla="*/ 2 h 26"/>
              <a:gd name="T4" fmla="*/ 2 w 26"/>
              <a:gd name="T5" fmla="*/ 4 h 26"/>
              <a:gd name="T6" fmla="*/ 22 w 26"/>
              <a:gd name="T7" fmla="*/ 24 h 26"/>
              <a:gd name="T8" fmla="*/ 24 w 26"/>
              <a:gd name="T9" fmla="*/ 26 h 26"/>
              <a:gd name="T10" fmla="*/ 26 w 26"/>
              <a:gd name="T11" fmla="*/ 24 h 26"/>
              <a:gd name="T12" fmla="*/ 2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 y="0"/>
                </a:moveTo>
                <a:cubicBezTo>
                  <a:pt x="1" y="0"/>
                  <a:pt x="0" y="1"/>
                  <a:pt x="0" y="2"/>
                </a:cubicBezTo>
                <a:cubicBezTo>
                  <a:pt x="0" y="3"/>
                  <a:pt x="1" y="4"/>
                  <a:pt x="2" y="4"/>
                </a:cubicBezTo>
                <a:cubicBezTo>
                  <a:pt x="13" y="4"/>
                  <a:pt x="22" y="13"/>
                  <a:pt x="22" y="24"/>
                </a:cubicBezTo>
                <a:cubicBezTo>
                  <a:pt x="22" y="25"/>
                  <a:pt x="23" y="26"/>
                  <a:pt x="24" y="26"/>
                </a:cubicBezTo>
                <a:cubicBezTo>
                  <a:pt x="25" y="26"/>
                  <a:pt x="26" y="25"/>
                  <a:pt x="26" y="24"/>
                </a:cubicBezTo>
                <a:cubicBezTo>
                  <a:pt x="26" y="11"/>
                  <a:pt x="15" y="0"/>
                  <a:pt x="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8" name="Freeform 90">
            <a:extLst>
              <a:ext uri="{FF2B5EF4-FFF2-40B4-BE49-F238E27FC236}">
                <a16:creationId xmlns:a16="http://schemas.microsoft.com/office/drawing/2014/main" id="{52D6D491-3B9D-460E-8243-79943DEC1397}"/>
              </a:ext>
            </a:extLst>
          </p:cNvPr>
          <p:cNvSpPr>
            <a:spLocks/>
          </p:cNvSpPr>
          <p:nvPr/>
        </p:nvSpPr>
        <p:spPr bwMode="auto">
          <a:xfrm>
            <a:off x="13702527" y="3497928"/>
            <a:ext cx="162752" cy="160128"/>
          </a:xfrm>
          <a:custGeom>
            <a:avLst/>
            <a:gdLst>
              <a:gd name="T0" fmla="*/ 24 w 26"/>
              <a:gd name="T1" fmla="*/ 22 h 26"/>
              <a:gd name="T2" fmla="*/ 4 w 26"/>
              <a:gd name="T3" fmla="*/ 2 h 26"/>
              <a:gd name="T4" fmla="*/ 2 w 26"/>
              <a:gd name="T5" fmla="*/ 0 h 26"/>
              <a:gd name="T6" fmla="*/ 0 w 26"/>
              <a:gd name="T7" fmla="*/ 2 h 26"/>
              <a:gd name="T8" fmla="*/ 24 w 26"/>
              <a:gd name="T9" fmla="*/ 26 h 26"/>
              <a:gd name="T10" fmla="*/ 26 w 26"/>
              <a:gd name="T11" fmla="*/ 24 h 26"/>
              <a:gd name="T12" fmla="*/ 24 w 26"/>
              <a:gd name="T13" fmla="*/ 22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22"/>
                </a:moveTo>
                <a:cubicBezTo>
                  <a:pt x="13" y="22"/>
                  <a:pt x="4" y="13"/>
                  <a:pt x="4" y="2"/>
                </a:cubicBezTo>
                <a:cubicBezTo>
                  <a:pt x="4" y="1"/>
                  <a:pt x="3" y="0"/>
                  <a:pt x="2" y="0"/>
                </a:cubicBezTo>
                <a:cubicBezTo>
                  <a:pt x="1" y="0"/>
                  <a:pt x="0" y="1"/>
                  <a:pt x="0" y="2"/>
                </a:cubicBezTo>
                <a:cubicBezTo>
                  <a:pt x="0" y="15"/>
                  <a:pt x="11" y="26"/>
                  <a:pt x="24" y="26"/>
                </a:cubicBezTo>
                <a:cubicBezTo>
                  <a:pt x="25" y="26"/>
                  <a:pt x="26" y="25"/>
                  <a:pt x="26" y="24"/>
                </a:cubicBezTo>
                <a:cubicBezTo>
                  <a:pt x="26" y="23"/>
                  <a:pt x="25" y="22"/>
                  <a:pt x="24"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9" name="Freeform 105">
            <a:extLst>
              <a:ext uri="{FF2B5EF4-FFF2-40B4-BE49-F238E27FC236}">
                <a16:creationId xmlns:a16="http://schemas.microsoft.com/office/drawing/2014/main" id="{450877B0-E9A2-40E3-A326-A58FD3D4A715}"/>
              </a:ext>
            </a:extLst>
          </p:cNvPr>
          <p:cNvSpPr>
            <a:spLocks/>
          </p:cNvSpPr>
          <p:nvPr/>
        </p:nvSpPr>
        <p:spPr bwMode="auto">
          <a:xfrm>
            <a:off x="13839029" y="3311548"/>
            <a:ext cx="212628" cy="210004"/>
          </a:xfrm>
          <a:custGeom>
            <a:avLst/>
            <a:gdLst>
              <a:gd name="T0" fmla="*/ 2 w 34"/>
              <a:gd name="T1" fmla="*/ 0 h 34"/>
              <a:gd name="T2" fmla="*/ 0 w 34"/>
              <a:gd name="T3" fmla="*/ 2 h 34"/>
              <a:gd name="T4" fmla="*/ 2 w 34"/>
              <a:gd name="T5" fmla="*/ 4 h 34"/>
              <a:gd name="T6" fmla="*/ 30 w 34"/>
              <a:gd name="T7" fmla="*/ 32 h 34"/>
              <a:gd name="T8" fmla="*/ 32 w 34"/>
              <a:gd name="T9" fmla="*/ 34 h 34"/>
              <a:gd name="T10" fmla="*/ 34 w 34"/>
              <a:gd name="T11" fmla="*/ 32 h 34"/>
              <a:gd name="T12" fmla="*/ 2 w 34"/>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2" y="0"/>
                </a:moveTo>
                <a:cubicBezTo>
                  <a:pt x="1" y="0"/>
                  <a:pt x="0" y="1"/>
                  <a:pt x="0" y="2"/>
                </a:cubicBezTo>
                <a:cubicBezTo>
                  <a:pt x="0" y="3"/>
                  <a:pt x="1" y="4"/>
                  <a:pt x="2" y="4"/>
                </a:cubicBezTo>
                <a:cubicBezTo>
                  <a:pt x="17" y="4"/>
                  <a:pt x="30" y="17"/>
                  <a:pt x="30" y="32"/>
                </a:cubicBezTo>
                <a:cubicBezTo>
                  <a:pt x="30" y="33"/>
                  <a:pt x="31" y="34"/>
                  <a:pt x="32" y="34"/>
                </a:cubicBezTo>
                <a:cubicBezTo>
                  <a:pt x="33" y="34"/>
                  <a:pt x="34" y="33"/>
                  <a:pt x="34" y="32"/>
                </a:cubicBezTo>
                <a:cubicBezTo>
                  <a:pt x="34" y="14"/>
                  <a:pt x="20" y="0"/>
                  <a:pt x="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40" name="Freeform 106">
            <a:extLst>
              <a:ext uri="{FF2B5EF4-FFF2-40B4-BE49-F238E27FC236}">
                <a16:creationId xmlns:a16="http://schemas.microsoft.com/office/drawing/2014/main" id="{CB9346B6-09E4-458B-AE6D-3DB1E49CFA45}"/>
              </a:ext>
            </a:extLst>
          </p:cNvPr>
          <p:cNvSpPr>
            <a:spLocks/>
          </p:cNvSpPr>
          <p:nvPr/>
        </p:nvSpPr>
        <p:spPr bwMode="auto">
          <a:xfrm>
            <a:off x="13652651" y="3497928"/>
            <a:ext cx="212628" cy="210004"/>
          </a:xfrm>
          <a:custGeom>
            <a:avLst/>
            <a:gdLst>
              <a:gd name="T0" fmla="*/ 32 w 34"/>
              <a:gd name="T1" fmla="*/ 30 h 34"/>
              <a:gd name="T2" fmla="*/ 4 w 34"/>
              <a:gd name="T3" fmla="*/ 2 h 34"/>
              <a:gd name="T4" fmla="*/ 2 w 34"/>
              <a:gd name="T5" fmla="*/ 0 h 34"/>
              <a:gd name="T6" fmla="*/ 0 w 34"/>
              <a:gd name="T7" fmla="*/ 2 h 34"/>
              <a:gd name="T8" fmla="*/ 32 w 34"/>
              <a:gd name="T9" fmla="*/ 34 h 34"/>
              <a:gd name="T10" fmla="*/ 34 w 34"/>
              <a:gd name="T11" fmla="*/ 32 h 34"/>
              <a:gd name="T12" fmla="*/ 32 w 34"/>
              <a:gd name="T13" fmla="*/ 30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2" y="30"/>
                </a:moveTo>
                <a:cubicBezTo>
                  <a:pt x="17" y="30"/>
                  <a:pt x="4" y="17"/>
                  <a:pt x="4" y="2"/>
                </a:cubicBezTo>
                <a:cubicBezTo>
                  <a:pt x="4" y="1"/>
                  <a:pt x="3" y="0"/>
                  <a:pt x="2" y="0"/>
                </a:cubicBezTo>
                <a:cubicBezTo>
                  <a:pt x="1" y="0"/>
                  <a:pt x="0" y="1"/>
                  <a:pt x="0" y="2"/>
                </a:cubicBezTo>
                <a:cubicBezTo>
                  <a:pt x="0" y="20"/>
                  <a:pt x="14" y="34"/>
                  <a:pt x="32" y="34"/>
                </a:cubicBezTo>
                <a:cubicBezTo>
                  <a:pt x="33" y="34"/>
                  <a:pt x="34" y="33"/>
                  <a:pt x="34" y="32"/>
                </a:cubicBezTo>
                <a:cubicBezTo>
                  <a:pt x="34" y="31"/>
                  <a:pt x="33" y="30"/>
                  <a:pt x="32" y="3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47" name="Freeform 109">
            <a:extLst>
              <a:ext uri="{FF2B5EF4-FFF2-40B4-BE49-F238E27FC236}">
                <a16:creationId xmlns:a16="http://schemas.microsoft.com/office/drawing/2014/main" id="{DB231719-53EC-42D6-A81C-48C1F94B104A}"/>
              </a:ext>
            </a:extLst>
          </p:cNvPr>
          <p:cNvSpPr>
            <a:spLocks noEditPoints="1"/>
          </p:cNvSpPr>
          <p:nvPr/>
        </p:nvSpPr>
        <p:spPr bwMode="auto">
          <a:xfrm>
            <a:off x="10629304" y="10655199"/>
            <a:ext cx="296630" cy="299254"/>
          </a:xfrm>
          <a:custGeom>
            <a:avLst/>
            <a:gdLst>
              <a:gd name="T0" fmla="*/ 47 w 48"/>
              <a:gd name="T1" fmla="*/ 28 h 48"/>
              <a:gd name="T2" fmla="*/ 44 w 48"/>
              <a:gd name="T3" fmla="*/ 26 h 48"/>
              <a:gd name="T4" fmla="*/ 44 w 48"/>
              <a:gd name="T5" fmla="*/ 24 h 48"/>
              <a:gd name="T6" fmla="*/ 44 w 48"/>
              <a:gd name="T7" fmla="*/ 22 h 48"/>
              <a:gd name="T8" fmla="*/ 47 w 48"/>
              <a:gd name="T9" fmla="*/ 20 h 48"/>
              <a:gd name="T10" fmla="*/ 48 w 48"/>
              <a:gd name="T11" fmla="*/ 17 h 48"/>
              <a:gd name="T12" fmla="*/ 42 w 48"/>
              <a:gd name="T13" fmla="*/ 7 h 48"/>
              <a:gd name="T14" fmla="*/ 41 w 48"/>
              <a:gd name="T15" fmla="*/ 6 h 48"/>
              <a:gd name="T16" fmla="*/ 39 w 48"/>
              <a:gd name="T17" fmla="*/ 6 h 48"/>
              <a:gd name="T18" fmla="*/ 36 w 48"/>
              <a:gd name="T19" fmla="*/ 8 h 48"/>
              <a:gd name="T20" fmla="*/ 32 w 48"/>
              <a:gd name="T21" fmla="*/ 5 h 48"/>
              <a:gd name="T22" fmla="*/ 32 w 48"/>
              <a:gd name="T23" fmla="*/ 2 h 48"/>
              <a:gd name="T24" fmla="*/ 30 w 48"/>
              <a:gd name="T25" fmla="*/ 0 h 48"/>
              <a:gd name="T26" fmla="*/ 18 w 48"/>
              <a:gd name="T27" fmla="*/ 0 h 48"/>
              <a:gd name="T28" fmla="*/ 16 w 48"/>
              <a:gd name="T29" fmla="*/ 2 h 48"/>
              <a:gd name="T30" fmla="*/ 16 w 48"/>
              <a:gd name="T31" fmla="*/ 5 h 48"/>
              <a:gd name="T32" fmla="*/ 12 w 48"/>
              <a:gd name="T33" fmla="*/ 8 h 48"/>
              <a:gd name="T34" fmla="*/ 9 w 48"/>
              <a:gd name="T35" fmla="*/ 6 h 48"/>
              <a:gd name="T36" fmla="*/ 6 w 48"/>
              <a:gd name="T37" fmla="*/ 7 h 48"/>
              <a:gd name="T38" fmla="*/ 0 w 48"/>
              <a:gd name="T39" fmla="*/ 17 h 48"/>
              <a:gd name="T40" fmla="*/ 1 w 48"/>
              <a:gd name="T41" fmla="*/ 20 h 48"/>
              <a:gd name="T42" fmla="*/ 4 w 48"/>
              <a:gd name="T43" fmla="*/ 22 h 48"/>
              <a:gd name="T44" fmla="*/ 4 w 48"/>
              <a:gd name="T45" fmla="*/ 24 h 48"/>
              <a:gd name="T46" fmla="*/ 4 w 48"/>
              <a:gd name="T47" fmla="*/ 26 h 48"/>
              <a:gd name="T48" fmla="*/ 1 w 48"/>
              <a:gd name="T49" fmla="*/ 28 h 48"/>
              <a:gd name="T50" fmla="*/ 0 w 48"/>
              <a:gd name="T51" fmla="*/ 29 h 48"/>
              <a:gd name="T52" fmla="*/ 0 w 48"/>
              <a:gd name="T53" fmla="*/ 31 h 48"/>
              <a:gd name="T54" fmla="*/ 6 w 48"/>
              <a:gd name="T55" fmla="*/ 41 h 48"/>
              <a:gd name="T56" fmla="*/ 9 w 48"/>
              <a:gd name="T57" fmla="*/ 42 h 48"/>
              <a:gd name="T58" fmla="*/ 12 w 48"/>
              <a:gd name="T59" fmla="*/ 40 h 48"/>
              <a:gd name="T60" fmla="*/ 16 w 48"/>
              <a:gd name="T61" fmla="*/ 42 h 48"/>
              <a:gd name="T62" fmla="*/ 16 w 48"/>
              <a:gd name="T63" fmla="*/ 46 h 48"/>
              <a:gd name="T64" fmla="*/ 18 w 48"/>
              <a:gd name="T65" fmla="*/ 48 h 48"/>
              <a:gd name="T66" fmla="*/ 30 w 48"/>
              <a:gd name="T67" fmla="*/ 48 h 48"/>
              <a:gd name="T68" fmla="*/ 32 w 48"/>
              <a:gd name="T69" fmla="*/ 46 h 48"/>
              <a:gd name="T70" fmla="*/ 32 w 48"/>
              <a:gd name="T71" fmla="*/ 42 h 48"/>
              <a:gd name="T72" fmla="*/ 36 w 48"/>
              <a:gd name="T73" fmla="*/ 40 h 48"/>
              <a:gd name="T74" fmla="*/ 39 w 48"/>
              <a:gd name="T75" fmla="*/ 42 h 48"/>
              <a:gd name="T76" fmla="*/ 41 w 48"/>
              <a:gd name="T77" fmla="*/ 42 h 48"/>
              <a:gd name="T78" fmla="*/ 42 w 48"/>
              <a:gd name="T79" fmla="*/ 41 h 48"/>
              <a:gd name="T80" fmla="*/ 48 w 48"/>
              <a:gd name="T81" fmla="*/ 31 h 48"/>
              <a:gd name="T82" fmla="*/ 47 w 48"/>
              <a:gd name="T83" fmla="*/ 28 h 48"/>
              <a:gd name="T84" fmla="*/ 24 w 48"/>
              <a:gd name="T85" fmla="*/ 32 h 48"/>
              <a:gd name="T86" fmla="*/ 16 w 48"/>
              <a:gd name="T87" fmla="*/ 24 h 48"/>
              <a:gd name="T88" fmla="*/ 24 w 48"/>
              <a:gd name="T89" fmla="*/ 16 h 48"/>
              <a:gd name="T90" fmla="*/ 32 w 48"/>
              <a:gd name="T91" fmla="*/ 24 h 48"/>
              <a:gd name="T92" fmla="*/ 24 w 48"/>
              <a:gd name="T9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48">
                <a:moveTo>
                  <a:pt x="47" y="28"/>
                </a:moveTo>
                <a:cubicBezTo>
                  <a:pt x="44" y="26"/>
                  <a:pt x="44" y="26"/>
                  <a:pt x="44" y="26"/>
                </a:cubicBezTo>
                <a:cubicBezTo>
                  <a:pt x="44" y="25"/>
                  <a:pt x="44" y="24"/>
                  <a:pt x="44" y="24"/>
                </a:cubicBezTo>
                <a:cubicBezTo>
                  <a:pt x="44" y="23"/>
                  <a:pt x="44" y="22"/>
                  <a:pt x="44" y="22"/>
                </a:cubicBezTo>
                <a:cubicBezTo>
                  <a:pt x="47" y="20"/>
                  <a:pt x="47" y="20"/>
                  <a:pt x="47" y="20"/>
                </a:cubicBezTo>
                <a:cubicBezTo>
                  <a:pt x="48" y="19"/>
                  <a:pt x="48" y="18"/>
                  <a:pt x="48" y="17"/>
                </a:cubicBezTo>
                <a:cubicBezTo>
                  <a:pt x="42" y="7"/>
                  <a:pt x="42" y="7"/>
                  <a:pt x="42" y="7"/>
                </a:cubicBezTo>
                <a:cubicBezTo>
                  <a:pt x="42" y="6"/>
                  <a:pt x="41" y="6"/>
                  <a:pt x="41" y="6"/>
                </a:cubicBezTo>
                <a:cubicBezTo>
                  <a:pt x="40" y="5"/>
                  <a:pt x="40" y="6"/>
                  <a:pt x="39" y="6"/>
                </a:cubicBezTo>
                <a:cubicBezTo>
                  <a:pt x="36" y="8"/>
                  <a:pt x="36" y="8"/>
                  <a:pt x="36" y="8"/>
                </a:cubicBezTo>
                <a:cubicBezTo>
                  <a:pt x="35" y="7"/>
                  <a:pt x="33" y="6"/>
                  <a:pt x="32" y="5"/>
                </a:cubicBezTo>
                <a:cubicBezTo>
                  <a:pt x="32" y="2"/>
                  <a:pt x="32" y="2"/>
                  <a:pt x="32" y="2"/>
                </a:cubicBezTo>
                <a:cubicBezTo>
                  <a:pt x="32" y="1"/>
                  <a:pt x="31" y="0"/>
                  <a:pt x="30" y="0"/>
                </a:cubicBezTo>
                <a:cubicBezTo>
                  <a:pt x="18" y="0"/>
                  <a:pt x="18" y="0"/>
                  <a:pt x="18" y="0"/>
                </a:cubicBezTo>
                <a:cubicBezTo>
                  <a:pt x="17" y="0"/>
                  <a:pt x="16" y="1"/>
                  <a:pt x="16" y="2"/>
                </a:cubicBezTo>
                <a:cubicBezTo>
                  <a:pt x="16" y="5"/>
                  <a:pt x="16" y="5"/>
                  <a:pt x="16" y="5"/>
                </a:cubicBezTo>
                <a:cubicBezTo>
                  <a:pt x="15" y="6"/>
                  <a:pt x="14" y="7"/>
                  <a:pt x="12" y="8"/>
                </a:cubicBezTo>
                <a:cubicBezTo>
                  <a:pt x="9" y="6"/>
                  <a:pt x="9" y="6"/>
                  <a:pt x="9" y="6"/>
                </a:cubicBezTo>
                <a:cubicBezTo>
                  <a:pt x="8" y="5"/>
                  <a:pt x="7" y="6"/>
                  <a:pt x="6" y="7"/>
                </a:cubicBezTo>
                <a:cubicBezTo>
                  <a:pt x="0" y="17"/>
                  <a:pt x="0" y="17"/>
                  <a:pt x="0" y="17"/>
                </a:cubicBezTo>
                <a:cubicBezTo>
                  <a:pt x="0" y="18"/>
                  <a:pt x="0" y="19"/>
                  <a:pt x="1" y="20"/>
                </a:cubicBezTo>
                <a:cubicBezTo>
                  <a:pt x="4" y="22"/>
                  <a:pt x="4" y="22"/>
                  <a:pt x="4" y="22"/>
                </a:cubicBezTo>
                <a:cubicBezTo>
                  <a:pt x="4" y="22"/>
                  <a:pt x="4" y="23"/>
                  <a:pt x="4" y="24"/>
                </a:cubicBezTo>
                <a:cubicBezTo>
                  <a:pt x="4" y="24"/>
                  <a:pt x="4" y="25"/>
                  <a:pt x="4" y="26"/>
                </a:cubicBezTo>
                <a:cubicBezTo>
                  <a:pt x="1" y="28"/>
                  <a:pt x="1" y="28"/>
                  <a:pt x="1" y="28"/>
                </a:cubicBezTo>
                <a:cubicBezTo>
                  <a:pt x="1" y="28"/>
                  <a:pt x="0" y="29"/>
                  <a:pt x="0" y="29"/>
                </a:cubicBezTo>
                <a:cubicBezTo>
                  <a:pt x="0" y="30"/>
                  <a:pt x="0" y="30"/>
                  <a:pt x="0" y="31"/>
                </a:cubicBezTo>
                <a:cubicBezTo>
                  <a:pt x="6" y="41"/>
                  <a:pt x="6" y="41"/>
                  <a:pt x="6" y="41"/>
                </a:cubicBezTo>
                <a:cubicBezTo>
                  <a:pt x="7" y="42"/>
                  <a:pt x="8" y="42"/>
                  <a:pt x="9" y="42"/>
                </a:cubicBezTo>
                <a:cubicBezTo>
                  <a:pt x="12" y="40"/>
                  <a:pt x="12" y="40"/>
                  <a:pt x="12" y="40"/>
                </a:cubicBezTo>
                <a:cubicBezTo>
                  <a:pt x="14" y="41"/>
                  <a:pt x="15" y="42"/>
                  <a:pt x="16" y="42"/>
                </a:cubicBezTo>
                <a:cubicBezTo>
                  <a:pt x="16" y="46"/>
                  <a:pt x="16" y="46"/>
                  <a:pt x="16" y="46"/>
                </a:cubicBezTo>
                <a:cubicBezTo>
                  <a:pt x="16" y="47"/>
                  <a:pt x="17" y="48"/>
                  <a:pt x="18" y="48"/>
                </a:cubicBezTo>
                <a:cubicBezTo>
                  <a:pt x="30" y="48"/>
                  <a:pt x="30" y="48"/>
                  <a:pt x="30" y="48"/>
                </a:cubicBezTo>
                <a:cubicBezTo>
                  <a:pt x="31" y="48"/>
                  <a:pt x="32" y="47"/>
                  <a:pt x="32" y="46"/>
                </a:cubicBezTo>
                <a:cubicBezTo>
                  <a:pt x="32" y="42"/>
                  <a:pt x="32" y="42"/>
                  <a:pt x="32" y="42"/>
                </a:cubicBezTo>
                <a:cubicBezTo>
                  <a:pt x="33" y="41"/>
                  <a:pt x="35" y="41"/>
                  <a:pt x="36" y="40"/>
                </a:cubicBezTo>
                <a:cubicBezTo>
                  <a:pt x="39" y="42"/>
                  <a:pt x="39" y="42"/>
                  <a:pt x="39" y="42"/>
                </a:cubicBezTo>
                <a:cubicBezTo>
                  <a:pt x="40" y="42"/>
                  <a:pt x="40" y="42"/>
                  <a:pt x="41" y="42"/>
                </a:cubicBezTo>
                <a:cubicBezTo>
                  <a:pt x="41" y="42"/>
                  <a:pt x="42" y="41"/>
                  <a:pt x="42" y="41"/>
                </a:cubicBezTo>
                <a:cubicBezTo>
                  <a:pt x="48" y="31"/>
                  <a:pt x="48" y="31"/>
                  <a:pt x="48" y="31"/>
                </a:cubicBezTo>
                <a:cubicBezTo>
                  <a:pt x="48" y="30"/>
                  <a:pt x="48" y="28"/>
                  <a:pt x="47" y="28"/>
                </a:cubicBezTo>
                <a:close/>
                <a:moveTo>
                  <a:pt x="24" y="32"/>
                </a:moveTo>
                <a:cubicBezTo>
                  <a:pt x="20" y="32"/>
                  <a:pt x="16" y="28"/>
                  <a:pt x="16" y="24"/>
                </a:cubicBezTo>
                <a:cubicBezTo>
                  <a:pt x="16" y="19"/>
                  <a:pt x="20" y="16"/>
                  <a:pt x="24" y="16"/>
                </a:cubicBezTo>
                <a:cubicBezTo>
                  <a:pt x="28" y="16"/>
                  <a:pt x="32" y="19"/>
                  <a:pt x="32" y="24"/>
                </a:cubicBezTo>
                <a:cubicBezTo>
                  <a:pt x="32" y="28"/>
                  <a:pt x="28" y="32"/>
                  <a:pt x="24" y="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50" name="Oval 149">
            <a:extLst>
              <a:ext uri="{FF2B5EF4-FFF2-40B4-BE49-F238E27FC236}">
                <a16:creationId xmlns:a16="http://schemas.microsoft.com/office/drawing/2014/main" id="{87FB5EDB-E0B4-4172-9C1F-75EB4A1C8473}"/>
              </a:ext>
            </a:extLst>
          </p:cNvPr>
          <p:cNvSpPr>
            <a:spLocks noChangeArrowheads="1"/>
          </p:cNvSpPr>
          <p:nvPr/>
        </p:nvSpPr>
        <p:spPr bwMode="auto">
          <a:xfrm>
            <a:off x="15831174" y="588149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3" name="Oval 162">
            <a:extLst>
              <a:ext uri="{FF2B5EF4-FFF2-40B4-BE49-F238E27FC236}">
                <a16:creationId xmlns:a16="http://schemas.microsoft.com/office/drawing/2014/main" id="{87599B44-765B-4FB4-A888-4CC637159D42}"/>
              </a:ext>
            </a:extLst>
          </p:cNvPr>
          <p:cNvSpPr>
            <a:spLocks noChangeArrowheads="1"/>
          </p:cNvSpPr>
          <p:nvPr/>
        </p:nvSpPr>
        <p:spPr bwMode="auto">
          <a:xfrm>
            <a:off x="15881048" y="588149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4" name="Oval 163">
            <a:extLst>
              <a:ext uri="{FF2B5EF4-FFF2-40B4-BE49-F238E27FC236}">
                <a16:creationId xmlns:a16="http://schemas.microsoft.com/office/drawing/2014/main" id="{2286D93C-D0D7-416B-B7AF-CD9EEECC53A2}"/>
              </a:ext>
            </a:extLst>
          </p:cNvPr>
          <p:cNvSpPr>
            <a:spLocks noChangeArrowheads="1"/>
          </p:cNvSpPr>
          <p:nvPr/>
        </p:nvSpPr>
        <p:spPr bwMode="auto">
          <a:xfrm>
            <a:off x="15831174" y="605474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5" name="Oval 164">
            <a:extLst>
              <a:ext uri="{FF2B5EF4-FFF2-40B4-BE49-F238E27FC236}">
                <a16:creationId xmlns:a16="http://schemas.microsoft.com/office/drawing/2014/main" id="{5BB14E40-1DA0-4F21-AFBD-7E77C37F2464}"/>
              </a:ext>
            </a:extLst>
          </p:cNvPr>
          <p:cNvSpPr>
            <a:spLocks noChangeArrowheads="1"/>
          </p:cNvSpPr>
          <p:nvPr/>
        </p:nvSpPr>
        <p:spPr bwMode="auto">
          <a:xfrm>
            <a:off x="15881048" y="605474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9" name="Freeform 119">
            <a:extLst>
              <a:ext uri="{FF2B5EF4-FFF2-40B4-BE49-F238E27FC236}">
                <a16:creationId xmlns:a16="http://schemas.microsoft.com/office/drawing/2014/main" id="{E0F66E01-8972-40F8-ADF9-AED54A7ED152}"/>
              </a:ext>
            </a:extLst>
          </p:cNvPr>
          <p:cNvSpPr>
            <a:spLocks noEditPoints="1"/>
          </p:cNvSpPr>
          <p:nvPr/>
        </p:nvSpPr>
        <p:spPr bwMode="auto">
          <a:xfrm>
            <a:off x="8579090" y="5830309"/>
            <a:ext cx="73502" cy="123378"/>
          </a:xfrm>
          <a:custGeom>
            <a:avLst/>
            <a:gdLst>
              <a:gd name="T0" fmla="*/ 6 w 12"/>
              <a:gd name="T1" fmla="*/ 7 h 20"/>
              <a:gd name="T2" fmla="*/ 4 w 12"/>
              <a:gd name="T3" fmla="*/ 7 h 20"/>
              <a:gd name="T4" fmla="*/ 8 w 12"/>
              <a:gd name="T5" fmla="*/ 4 h 20"/>
              <a:gd name="T6" fmla="*/ 10 w 12"/>
              <a:gd name="T7" fmla="*/ 2 h 20"/>
              <a:gd name="T8" fmla="*/ 8 w 12"/>
              <a:gd name="T9" fmla="*/ 0 h 20"/>
              <a:gd name="T10" fmla="*/ 0 w 12"/>
              <a:gd name="T11" fmla="*/ 9 h 20"/>
              <a:gd name="T12" fmla="*/ 0 w 12"/>
              <a:gd name="T13" fmla="*/ 13 h 20"/>
              <a:gd name="T14" fmla="*/ 6 w 12"/>
              <a:gd name="T15" fmla="*/ 20 h 20"/>
              <a:gd name="T16" fmla="*/ 12 w 12"/>
              <a:gd name="T17" fmla="*/ 13 h 20"/>
              <a:gd name="T18" fmla="*/ 6 w 12"/>
              <a:gd name="T19" fmla="*/ 7 h 20"/>
              <a:gd name="T20" fmla="*/ 6 w 12"/>
              <a:gd name="T21" fmla="*/ 16 h 20"/>
              <a:gd name="T22" fmla="*/ 4 w 12"/>
              <a:gd name="T23" fmla="*/ 13 h 20"/>
              <a:gd name="T24" fmla="*/ 6 w 12"/>
              <a:gd name="T25" fmla="*/ 11 h 20"/>
              <a:gd name="T26" fmla="*/ 8 w 12"/>
              <a:gd name="T27" fmla="*/ 13 h 20"/>
              <a:gd name="T28" fmla="*/ 6 w 12"/>
              <a:gd name="T2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20">
                <a:moveTo>
                  <a:pt x="6" y="7"/>
                </a:moveTo>
                <a:cubicBezTo>
                  <a:pt x="5" y="7"/>
                  <a:pt x="5" y="7"/>
                  <a:pt x="4" y="7"/>
                </a:cubicBezTo>
                <a:cubicBezTo>
                  <a:pt x="5" y="5"/>
                  <a:pt x="6" y="4"/>
                  <a:pt x="8" y="4"/>
                </a:cubicBezTo>
                <a:cubicBezTo>
                  <a:pt x="9" y="4"/>
                  <a:pt x="10" y="3"/>
                  <a:pt x="10" y="2"/>
                </a:cubicBezTo>
                <a:cubicBezTo>
                  <a:pt x="10" y="1"/>
                  <a:pt x="9" y="0"/>
                  <a:pt x="8" y="0"/>
                </a:cubicBezTo>
                <a:cubicBezTo>
                  <a:pt x="2" y="0"/>
                  <a:pt x="0" y="5"/>
                  <a:pt x="0" y="9"/>
                </a:cubicBezTo>
                <a:cubicBezTo>
                  <a:pt x="0" y="13"/>
                  <a:pt x="0" y="13"/>
                  <a:pt x="0" y="13"/>
                </a:cubicBezTo>
                <a:cubicBezTo>
                  <a:pt x="0" y="17"/>
                  <a:pt x="2" y="20"/>
                  <a:pt x="6" y="20"/>
                </a:cubicBezTo>
                <a:cubicBezTo>
                  <a:pt x="10" y="20"/>
                  <a:pt x="12" y="17"/>
                  <a:pt x="12" y="13"/>
                </a:cubicBezTo>
                <a:cubicBezTo>
                  <a:pt x="12" y="9"/>
                  <a:pt x="10" y="7"/>
                  <a:pt x="6" y="7"/>
                </a:cubicBezTo>
                <a:close/>
                <a:moveTo>
                  <a:pt x="6" y="16"/>
                </a:moveTo>
                <a:cubicBezTo>
                  <a:pt x="5" y="16"/>
                  <a:pt x="4" y="16"/>
                  <a:pt x="4" y="13"/>
                </a:cubicBezTo>
                <a:cubicBezTo>
                  <a:pt x="4" y="11"/>
                  <a:pt x="5" y="11"/>
                  <a:pt x="6" y="11"/>
                </a:cubicBezTo>
                <a:cubicBezTo>
                  <a:pt x="7" y="11"/>
                  <a:pt x="8" y="11"/>
                  <a:pt x="8" y="13"/>
                </a:cubicBezTo>
                <a:cubicBezTo>
                  <a:pt x="8" y="16"/>
                  <a:pt x="7" y="16"/>
                  <a:pt x="6" y="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70" name="Freeform 120">
            <a:extLst>
              <a:ext uri="{FF2B5EF4-FFF2-40B4-BE49-F238E27FC236}">
                <a16:creationId xmlns:a16="http://schemas.microsoft.com/office/drawing/2014/main" id="{13D8D893-043D-4B7A-A515-3293CE543537}"/>
              </a:ext>
            </a:extLst>
          </p:cNvPr>
          <p:cNvSpPr>
            <a:spLocks noEditPoints="1"/>
          </p:cNvSpPr>
          <p:nvPr/>
        </p:nvSpPr>
        <p:spPr bwMode="auto">
          <a:xfrm>
            <a:off x="8665714" y="5830309"/>
            <a:ext cx="73502" cy="123378"/>
          </a:xfrm>
          <a:custGeom>
            <a:avLst/>
            <a:gdLst>
              <a:gd name="T0" fmla="*/ 11 w 12"/>
              <a:gd name="T1" fmla="*/ 10 h 20"/>
              <a:gd name="T2" fmla="*/ 11 w 12"/>
              <a:gd name="T3" fmla="*/ 2 h 20"/>
              <a:gd name="T4" fmla="*/ 9 w 12"/>
              <a:gd name="T5" fmla="*/ 0 h 20"/>
              <a:gd name="T6" fmla="*/ 7 w 12"/>
              <a:gd name="T7" fmla="*/ 1 h 20"/>
              <a:gd name="T8" fmla="*/ 0 w 12"/>
              <a:gd name="T9" fmla="*/ 11 h 20"/>
              <a:gd name="T10" fmla="*/ 0 w 12"/>
              <a:gd name="T11" fmla="*/ 13 h 20"/>
              <a:gd name="T12" fmla="*/ 2 w 12"/>
              <a:gd name="T13" fmla="*/ 14 h 20"/>
              <a:gd name="T14" fmla="*/ 7 w 12"/>
              <a:gd name="T15" fmla="*/ 14 h 20"/>
              <a:gd name="T16" fmla="*/ 7 w 12"/>
              <a:gd name="T17" fmla="*/ 18 h 20"/>
              <a:gd name="T18" fmla="*/ 9 w 12"/>
              <a:gd name="T19" fmla="*/ 20 h 20"/>
              <a:gd name="T20" fmla="*/ 11 w 12"/>
              <a:gd name="T21" fmla="*/ 18 h 20"/>
              <a:gd name="T22" fmla="*/ 11 w 12"/>
              <a:gd name="T23" fmla="*/ 14 h 20"/>
              <a:gd name="T24" fmla="*/ 12 w 12"/>
              <a:gd name="T25" fmla="*/ 12 h 20"/>
              <a:gd name="T26" fmla="*/ 11 w 12"/>
              <a:gd name="T27" fmla="*/ 10 h 20"/>
              <a:gd name="T28" fmla="*/ 7 w 12"/>
              <a:gd name="T29" fmla="*/ 10 h 20"/>
              <a:gd name="T30" fmla="*/ 4 w 12"/>
              <a:gd name="T31" fmla="*/ 10 h 20"/>
              <a:gd name="T32" fmla="*/ 7 w 12"/>
              <a:gd name="T33" fmla="*/ 6 h 20"/>
              <a:gd name="T34" fmla="*/ 7 w 12"/>
              <a:gd name="T35"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0">
                <a:moveTo>
                  <a:pt x="11" y="10"/>
                </a:moveTo>
                <a:cubicBezTo>
                  <a:pt x="11" y="2"/>
                  <a:pt x="11" y="2"/>
                  <a:pt x="11" y="2"/>
                </a:cubicBezTo>
                <a:cubicBezTo>
                  <a:pt x="11" y="1"/>
                  <a:pt x="10" y="1"/>
                  <a:pt x="9" y="0"/>
                </a:cubicBezTo>
                <a:cubicBezTo>
                  <a:pt x="9" y="0"/>
                  <a:pt x="8" y="0"/>
                  <a:pt x="7" y="1"/>
                </a:cubicBezTo>
                <a:cubicBezTo>
                  <a:pt x="0" y="11"/>
                  <a:pt x="0" y="11"/>
                  <a:pt x="0" y="11"/>
                </a:cubicBezTo>
                <a:cubicBezTo>
                  <a:pt x="0" y="12"/>
                  <a:pt x="0" y="13"/>
                  <a:pt x="0" y="13"/>
                </a:cubicBezTo>
                <a:cubicBezTo>
                  <a:pt x="0" y="14"/>
                  <a:pt x="1" y="14"/>
                  <a:pt x="2" y="14"/>
                </a:cubicBezTo>
                <a:cubicBezTo>
                  <a:pt x="7" y="14"/>
                  <a:pt x="7" y="14"/>
                  <a:pt x="7" y="14"/>
                </a:cubicBezTo>
                <a:cubicBezTo>
                  <a:pt x="7" y="18"/>
                  <a:pt x="7" y="18"/>
                  <a:pt x="7" y="18"/>
                </a:cubicBezTo>
                <a:cubicBezTo>
                  <a:pt x="7" y="19"/>
                  <a:pt x="8" y="20"/>
                  <a:pt x="9" y="20"/>
                </a:cubicBezTo>
                <a:cubicBezTo>
                  <a:pt x="10" y="20"/>
                  <a:pt x="11" y="19"/>
                  <a:pt x="11" y="18"/>
                </a:cubicBezTo>
                <a:cubicBezTo>
                  <a:pt x="11" y="14"/>
                  <a:pt x="11" y="14"/>
                  <a:pt x="11" y="14"/>
                </a:cubicBezTo>
                <a:cubicBezTo>
                  <a:pt x="11" y="14"/>
                  <a:pt x="12" y="13"/>
                  <a:pt x="12" y="12"/>
                </a:cubicBezTo>
                <a:cubicBezTo>
                  <a:pt x="12" y="11"/>
                  <a:pt x="11" y="11"/>
                  <a:pt x="11" y="10"/>
                </a:cubicBezTo>
                <a:close/>
                <a:moveTo>
                  <a:pt x="7" y="10"/>
                </a:moveTo>
                <a:cubicBezTo>
                  <a:pt x="4" y="10"/>
                  <a:pt x="4" y="10"/>
                  <a:pt x="4" y="10"/>
                </a:cubicBezTo>
                <a:cubicBezTo>
                  <a:pt x="7" y="6"/>
                  <a:pt x="7" y="6"/>
                  <a:pt x="7" y="6"/>
                </a:cubicBezTo>
                <a:lnTo>
                  <a:pt x="7" y="10"/>
                </a:lnTo>
                <a:close/>
              </a:path>
            </a:pathLst>
          </a:cu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2" name="TextBox 1">
            <a:extLst>
              <a:ext uri="{FF2B5EF4-FFF2-40B4-BE49-F238E27FC236}">
                <a16:creationId xmlns:a16="http://schemas.microsoft.com/office/drawing/2014/main" id="{A82892B6-4959-E370-E8FB-8201352B0058}"/>
              </a:ext>
            </a:extLst>
          </p:cNvPr>
          <p:cNvSpPr txBox="1"/>
          <p:nvPr/>
        </p:nvSpPr>
        <p:spPr>
          <a:xfrm>
            <a:off x="1627" y="5996226"/>
            <a:ext cx="24383960" cy="1723549"/>
          </a:xfrm>
          <a:prstGeom prst="rect">
            <a:avLst/>
          </a:prstGeom>
          <a:noFill/>
        </p:spPr>
        <p:txBody>
          <a:bodyPr wrap="square" rtlCol="0">
            <a:spAutoFit/>
          </a:bodyPr>
          <a:lstStyle/>
          <a:p>
            <a:pPr algn="ctr"/>
            <a:r>
              <a:rPr lang="en-US" altLang="x-none" sz="6600" b="1" dirty="0">
                <a:latin typeface="Century Gothic" panose="020B0502020202020204" pitchFamily="34" charset="0"/>
                <a:ea typeface="Open Sans" panose="020B0606030504020204" pitchFamily="34" charset="0"/>
                <a:cs typeface="Open Sans" panose="020B0606030504020204" pitchFamily="34" charset="0"/>
                <a:sym typeface="Poppins Medium" charset="0"/>
              </a:rPr>
              <a:t>Auditing Standards &amp; Guidance    </a:t>
            </a:r>
            <a:endParaRPr lang="x-none" altLang="x-none" sz="6600" b="1" dirty="0">
              <a:latin typeface="Century Gothic" panose="020B0502020202020204" pitchFamily="34" charset="0"/>
              <a:ea typeface="Open Sans" panose="020B0606030504020204" pitchFamily="34" charset="0"/>
              <a:cs typeface="Open Sans" panose="020B0606030504020204" pitchFamily="34" charset="0"/>
              <a:sym typeface="Poppins Medium" charset="0"/>
            </a:endParaRPr>
          </a:p>
          <a:p>
            <a:pPr algn="ctr"/>
            <a:endParaRPr lang="en-US" sz="4000" dirty="0"/>
          </a:p>
        </p:txBody>
      </p:sp>
      <p:sp>
        <p:nvSpPr>
          <p:cNvPr id="3" name="Date Placeholder 1">
            <a:extLst>
              <a:ext uri="{FF2B5EF4-FFF2-40B4-BE49-F238E27FC236}">
                <a16:creationId xmlns:a16="http://schemas.microsoft.com/office/drawing/2014/main" id="{63E28CD9-9FE7-1074-FA62-4F30D74FD950}"/>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pic>
        <p:nvPicPr>
          <p:cNvPr id="4" name="Picture 3">
            <a:extLst>
              <a:ext uri="{FF2B5EF4-FFF2-40B4-BE49-F238E27FC236}">
                <a16:creationId xmlns:a16="http://schemas.microsoft.com/office/drawing/2014/main" id="{05A00BD2-B3C7-A137-2D6E-76EFB5A901E9}"/>
              </a:ext>
            </a:extLst>
          </p:cNvPr>
          <p:cNvPicPr>
            <a:picLocks noChangeAspect="1"/>
          </p:cNvPicPr>
          <p:nvPr/>
        </p:nvPicPr>
        <p:blipFill>
          <a:blip r:embed="rId2"/>
          <a:stretch>
            <a:fillRect/>
          </a:stretch>
        </p:blipFill>
        <p:spPr>
          <a:xfrm>
            <a:off x="288920" y="239165"/>
            <a:ext cx="1105871" cy="893896"/>
          </a:xfrm>
          <a:prstGeom prst="rect">
            <a:avLst/>
          </a:prstGeom>
        </p:spPr>
      </p:pic>
      <p:sp>
        <p:nvSpPr>
          <p:cNvPr id="5" name="Rectangle 4">
            <a:extLst>
              <a:ext uri="{FF2B5EF4-FFF2-40B4-BE49-F238E27FC236}">
                <a16:creationId xmlns:a16="http://schemas.microsoft.com/office/drawing/2014/main" id="{12B43A1B-DD80-BDE5-FB10-FD2989DCD060}"/>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6" name="Slide Number Placeholder 2">
            <a:extLst>
              <a:ext uri="{FF2B5EF4-FFF2-40B4-BE49-F238E27FC236}">
                <a16:creationId xmlns:a16="http://schemas.microsoft.com/office/drawing/2014/main" id="{6C3CAEB2-FF99-185D-90F7-FC5701D15A10}"/>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27</a:t>
            </a:fld>
            <a:endParaRPr lang="en-US" sz="2000" dirty="0">
              <a:solidFill>
                <a:schemeClr val="tx1">
                  <a:lumMod val="50000"/>
                  <a:lumOff val="50000"/>
                </a:schemeClr>
              </a:solidFill>
            </a:endParaRPr>
          </a:p>
        </p:txBody>
      </p:sp>
    </p:spTree>
    <p:extLst>
      <p:ext uri="{BB962C8B-B14F-4D97-AF65-F5344CB8AC3E}">
        <p14:creationId xmlns:p14="http://schemas.microsoft.com/office/powerpoint/2010/main" val="313241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2925F1-800C-6C65-628C-F943E5A3CA45}"/>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41078A3-68CA-06F3-C6FC-1869C3B7F67E}"/>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4" name="Slide Number Placeholder 2">
            <a:extLst>
              <a:ext uri="{FF2B5EF4-FFF2-40B4-BE49-F238E27FC236}">
                <a16:creationId xmlns:a16="http://schemas.microsoft.com/office/drawing/2014/main" id="{0CFCDC65-33E6-787C-F000-B0CA50E62B3D}"/>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28</a:t>
            </a:fld>
            <a:endParaRPr lang="en-US" sz="2000" dirty="0">
              <a:solidFill>
                <a:schemeClr val="tx1">
                  <a:lumMod val="50000"/>
                  <a:lumOff val="50000"/>
                </a:schemeClr>
              </a:solidFill>
            </a:endParaRPr>
          </a:p>
        </p:txBody>
      </p:sp>
      <p:sp>
        <p:nvSpPr>
          <p:cNvPr id="5" name="Textfeld 30">
            <a:extLst>
              <a:ext uri="{FF2B5EF4-FFF2-40B4-BE49-F238E27FC236}">
                <a16:creationId xmlns:a16="http://schemas.microsoft.com/office/drawing/2014/main" id="{EFD9B0A6-CDF6-E51C-E5F6-D801A6BEDAD1}"/>
              </a:ext>
            </a:extLst>
          </p:cNvPr>
          <p:cNvSpPr txBox="1"/>
          <p:nvPr/>
        </p:nvSpPr>
        <p:spPr>
          <a:xfrm>
            <a:off x="2126975" y="501734"/>
            <a:ext cx="20255948" cy="1015663"/>
          </a:xfrm>
          <a:prstGeom prst="rect">
            <a:avLst/>
          </a:prstGeom>
          <a:noFill/>
        </p:spPr>
        <p:txBody>
          <a:bodyPr wrap="square" rtlCol="0">
            <a:spAutoFit/>
          </a:bodyPr>
          <a:lstStyle/>
          <a:p>
            <a:pPr algn="ctr"/>
            <a:r>
              <a:rPr lang="de-DE" sz="6000" dirty="0">
                <a:latin typeface="Century Gothic"/>
                <a:cs typeface="Century Gothic"/>
              </a:rPr>
              <a:t>Auditing Standards    </a:t>
            </a:r>
          </a:p>
        </p:txBody>
      </p:sp>
      <p:pic>
        <p:nvPicPr>
          <p:cNvPr id="7" name="Picture 6">
            <a:extLst>
              <a:ext uri="{FF2B5EF4-FFF2-40B4-BE49-F238E27FC236}">
                <a16:creationId xmlns:a16="http://schemas.microsoft.com/office/drawing/2014/main" id="{E87D8D04-D6B7-C442-C181-B99616C69BB8}"/>
              </a:ext>
            </a:extLst>
          </p:cNvPr>
          <p:cNvPicPr>
            <a:picLocks noChangeAspect="1"/>
          </p:cNvPicPr>
          <p:nvPr/>
        </p:nvPicPr>
        <p:blipFill>
          <a:blip r:embed="rId2"/>
          <a:stretch>
            <a:fillRect/>
          </a:stretch>
        </p:blipFill>
        <p:spPr>
          <a:xfrm>
            <a:off x="2885661" y="2538070"/>
            <a:ext cx="5804054" cy="7514482"/>
          </a:xfrm>
          <a:prstGeom prst="rect">
            <a:avLst/>
          </a:prstGeom>
          <a:ln w="28575">
            <a:solidFill>
              <a:schemeClr val="bg1">
                <a:lumMod val="85000"/>
              </a:schemeClr>
            </a:solidFill>
          </a:ln>
        </p:spPr>
      </p:pic>
      <p:sp>
        <p:nvSpPr>
          <p:cNvPr id="8" name="Shape 610">
            <a:extLst>
              <a:ext uri="{FF2B5EF4-FFF2-40B4-BE49-F238E27FC236}">
                <a16:creationId xmlns:a16="http://schemas.microsoft.com/office/drawing/2014/main" id="{C76B5D87-B309-F33C-B78F-89B0CE2A4776}"/>
              </a:ext>
            </a:extLst>
          </p:cNvPr>
          <p:cNvSpPr/>
          <p:nvPr/>
        </p:nvSpPr>
        <p:spPr>
          <a:xfrm>
            <a:off x="2885662" y="10273043"/>
            <a:ext cx="5804053" cy="800182"/>
          </a:xfrm>
          <a:prstGeom prst="rect">
            <a:avLst/>
          </a:prstGeom>
          <a:noFill/>
          <a:ln>
            <a:noFill/>
          </a:ln>
        </p:spPr>
        <p:txBody>
          <a:bodyPr lIns="182824" tIns="91400" rIns="182824" bIns="91400" anchor="t" anchorCtr="0">
            <a:noAutofit/>
          </a:bodyPr>
          <a:lstStyle/>
          <a:p>
            <a:pPr algn="ctr">
              <a:lnSpc>
                <a:spcPct val="130000"/>
              </a:lnSpc>
              <a:buSzPct val="25000"/>
            </a:pPr>
            <a:r>
              <a:rPr lang="en-IN" sz="2000" dirty="0">
                <a:latin typeface="Century Gothic" panose="020B0502020202020204" pitchFamily="34" charset="0"/>
                <a:ea typeface="Roboto"/>
                <a:cs typeface="Roboto"/>
                <a:sym typeface="Roboto"/>
              </a:rPr>
              <a:t>Agreed Upon Procedures Engagements </a:t>
            </a:r>
            <a:endParaRPr lang="id-ID" sz="2000" dirty="0">
              <a:latin typeface="Century Gothic" panose="020B0502020202020204" pitchFamily="34" charset="0"/>
              <a:ea typeface="Roboto"/>
              <a:cs typeface="Roboto"/>
              <a:sym typeface="Roboto"/>
            </a:endParaRPr>
          </a:p>
        </p:txBody>
      </p:sp>
      <p:pic>
        <p:nvPicPr>
          <p:cNvPr id="12" name="Picture 11">
            <a:extLst>
              <a:ext uri="{FF2B5EF4-FFF2-40B4-BE49-F238E27FC236}">
                <a16:creationId xmlns:a16="http://schemas.microsoft.com/office/drawing/2014/main" id="{A92A817D-19AE-1348-6855-AFB6F5373470}"/>
              </a:ext>
            </a:extLst>
          </p:cNvPr>
          <p:cNvPicPr>
            <a:picLocks noChangeAspect="1"/>
          </p:cNvPicPr>
          <p:nvPr/>
        </p:nvPicPr>
        <p:blipFill>
          <a:blip r:embed="rId3"/>
          <a:stretch>
            <a:fillRect/>
          </a:stretch>
        </p:blipFill>
        <p:spPr>
          <a:xfrm>
            <a:off x="9883504" y="2538070"/>
            <a:ext cx="5813957" cy="7514482"/>
          </a:xfrm>
          <a:prstGeom prst="rect">
            <a:avLst/>
          </a:prstGeom>
          <a:ln w="28575">
            <a:solidFill>
              <a:schemeClr val="bg1">
                <a:lumMod val="85000"/>
              </a:schemeClr>
            </a:solidFill>
          </a:ln>
        </p:spPr>
      </p:pic>
      <p:sp>
        <p:nvSpPr>
          <p:cNvPr id="13" name="Shape 610">
            <a:extLst>
              <a:ext uri="{FF2B5EF4-FFF2-40B4-BE49-F238E27FC236}">
                <a16:creationId xmlns:a16="http://schemas.microsoft.com/office/drawing/2014/main" id="{56C66209-7656-27AA-DEE3-F90A46F304A1}"/>
              </a:ext>
            </a:extLst>
          </p:cNvPr>
          <p:cNvSpPr/>
          <p:nvPr/>
        </p:nvSpPr>
        <p:spPr>
          <a:xfrm>
            <a:off x="9883504" y="10254461"/>
            <a:ext cx="5804053" cy="800182"/>
          </a:xfrm>
          <a:prstGeom prst="rect">
            <a:avLst/>
          </a:prstGeom>
          <a:noFill/>
          <a:ln>
            <a:noFill/>
          </a:ln>
        </p:spPr>
        <p:txBody>
          <a:bodyPr lIns="182824" tIns="91400" rIns="182824" bIns="91400" anchor="t" anchorCtr="0">
            <a:noAutofit/>
          </a:bodyPr>
          <a:lstStyle/>
          <a:p>
            <a:pPr algn="ctr">
              <a:lnSpc>
                <a:spcPct val="130000"/>
              </a:lnSpc>
              <a:buSzPct val="25000"/>
            </a:pPr>
            <a:r>
              <a:rPr lang="en-IN" sz="2000" dirty="0">
                <a:latin typeface="Century Gothic" panose="020B0502020202020204" pitchFamily="34" charset="0"/>
                <a:ea typeface="Roboto"/>
                <a:cs typeface="Roboto"/>
                <a:sym typeface="Roboto"/>
              </a:rPr>
              <a:t>Assurance Engagements  Other than Audits or Reviews of Historical Financial Information</a:t>
            </a:r>
            <a:endParaRPr lang="id-ID" sz="2000" dirty="0">
              <a:latin typeface="Century Gothic" panose="020B0502020202020204" pitchFamily="34" charset="0"/>
              <a:ea typeface="Roboto"/>
              <a:cs typeface="Roboto"/>
              <a:sym typeface="Roboto"/>
            </a:endParaRPr>
          </a:p>
        </p:txBody>
      </p:sp>
      <p:pic>
        <p:nvPicPr>
          <p:cNvPr id="17" name="Picture 16">
            <a:extLst>
              <a:ext uri="{FF2B5EF4-FFF2-40B4-BE49-F238E27FC236}">
                <a16:creationId xmlns:a16="http://schemas.microsoft.com/office/drawing/2014/main" id="{3EF0A08D-A0DB-47BE-CE0B-970DDF602CEF}"/>
              </a:ext>
            </a:extLst>
          </p:cNvPr>
          <p:cNvPicPr>
            <a:picLocks noChangeAspect="1"/>
          </p:cNvPicPr>
          <p:nvPr/>
        </p:nvPicPr>
        <p:blipFill>
          <a:blip r:embed="rId4"/>
          <a:stretch>
            <a:fillRect/>
          </a:stretch>
        </p:blipFill>
        <p:spPr>
          <a:xfrm>
            <a:off x="16891250" y="2538070"/>
            <a:ext cx="5784776" cy="7514482"/>
          </a:xfrm>
          <a:prstGeom prst="rect">
            <a:avLst/>
          </a:prstGeom>
          <a:ln w="28575">
            <a:solidFill>
              <a:schemeClr val="bg1">
                <a:lumMod val="85000"/>
              </a:schemeClr>
            </a:solidFill>
          </a:ln>
        </p:spPr>
      </p:pic>
      <p:sp>
        <p:nvSpPr>
          <p:cNvPr id="18" name="Shape 610">
            <a:extLst>
              <a:ext uri="{FF2B5EF4-FFF2-40B4-BE49-F238E27FC236}">
                <a16:creationId xmlns:a16="http://schemas.microsoft.com/office/drawing/2014/main" id="{ADB48F9D-6A9A-ACDC-652C-26C06FF33913}"/>
              </a:ext>
            </a:extLst>
          </p:cNvPr>
          <p:cNvSpPr/>
          <p:nvPr/>
        </p:nvSpPr>
        <p:spPr>
          <a:xfrm>
            <a:off x="16933669" y="10247836"/>
            <a:ext cx="5804053" cy="1361067"/>
          </a:xfrm>
          <a:prstGeom prst="rect">
            <a:avLst/>
          </a:prstGeom>
          <a:noFill/>
          <a:ln>
            <a:noFill/>
          </a:ln>
        </p:spPr>
        <p:txBody>
          <a:bodyPr lIns="182824" tIns="91400" rIns="182824" bIns="91400" anchor="t" anchorCtr="0">
            <a:noAutofit/>
          </a:bodyPr>
          <a:lstStyle/>
          <a:p>
            <a:pPr algn="ctr">
              <a:lnSpc>
                <a:spcPct val="130000"/>
              </a:lnSpc>
              <a:buSzPct val="25000"/>
            </a:pPr>
            <a:r>
              <a:rPr lang="en-IN" sz="2000" dirty="0">
                <a:latin typeface="Century Gothic" panose="020B0502020202020204" pitchFamily="34" charset="0"/>
                <a:ea typeface="Roboto"/>
                <a:cs typeface="Roboto"/>
                <a:sym typeface="Roboto"/>
              </a:rPr>
              <a:t>Special Considerations – Audit of Single Financial Statements and Specific Elements, Accounts or Items of a Financial Statement</a:t>
            </a:r>
            <a:endParaRPr lang="id-ID" sz="2000" dirty="0">
              <a:latin typeface="Century Gothic" panose="020B0502020202020204" pitchFamily="34" charset="0"/>
              <a:ea typeface="Roboto"/>
              <a:cs typeface="Roboto"/>
              <a:sym typeface="Roboto"/>
            </a:endParaRPr>
          </a:p>
        </p:txBody>
      </p:sp>
      <p:pic>
        <p:nvPicPr>
          <p:cNvPr id="6" name="Picture 5">
            <a:extLst>
              <a:ext uri="{FF2B5EF4-FFF2-40B4-BE49-F238E27FC236}">
                <a16:creationId xmlns:a16="http://schemas.microsoft.com/office/drawing/2014/main" id="{5CCB2F23-EDB9-DE3B-3525-631EAF6435A1}"/>
              </a:ext>
            </a:extLst>
          </p:cNvPr>
          <p:cNvPicPr>
            <a:picLocks noChangeAspect="1"/>
          </p:cNvPicPr>
          <p:nvPr/>
        </p:nvPicPr>
        <p:blipFill>
          <a:blip r:embed="rId5"/>
          <a:stretch>
            <a:fillRect/>
          </a:stretch>
        </p:blipFill>
        <p:spPr>
          <a:xfrm>
            <a:off x="288920" y="239165"/>
            <a:ext cx="1105871" cy="893896"/>
          </a:xfrm>
          <a:prstGeom prst="rect">
            <a:avLst/>
          </a:prstGeom>
        </p:spPr>
      </p:pic>
    </p:spTree>
    <p:extLst>
      <p:ext uri="{BB962C8B-B14F-4D97-AF65-F5344CB8AC3E}">
        <p14:creationId xmlns:p14="http://schemas.microsoft.com/office/powerpoint/2010/main" val="321266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1+#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3"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2925F1-800C-6C65-628C-F943E5A3CA45}"/>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41078A3-68CA-06F3-C6FC-1869C3B7F67E}"/>
              </a:ext>
            </a:extLst>
          </p:cNvPr>
          <p:cNvSpPr/>
          <p:nvPr/>
        </p:nvSpPr>
        <p:spPr>
          <a:xfrm>
            <a:off x="7697066" y="13029600"/>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4" name="Slide Number Placeholder 2">
            <a:extLst>
              <a:ext uri="{FF2B5EF4-FFF2-40B4-BE49-F238E27FC236}">
                <a16:creationId xmlns:a16="http://schemas.microsoft.com/office/drawing/2014/main" id="{0CFCDC65-33E6-787C-F000-B0CA50E62B3D}"/>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29</a:t>
            </a:fld>
            <a:endParaRPr lang="en-US" sz="2000" dirty="0">
              <a:solidFill>
                <a:schemeClr val="tx1">
                  <a:lumMod val="50000"/>
                  <a:lumOff val="50000"/>
                </a:schemeClr>
              </a:solidFill>
            </a:endParaRPr>
          </a:p>
        </p:txBody>
      </p:sp>
      <p:sp>
        <p:nvSpPr>
          <p:cNvPr id="5" name="Textfeld 30">
            <a:extLst>
              <a:ext uri="{FF2B5EF4-FFF2-40B4-BE49-F238E27FC236}">
                <a16:creationId xmlns:a16="http://schemas.microsoft.com/office/drawing/2014/main" id="{EFD9B0A6-CDF6-E51C-E5F6-D801A6BEDAD1}"/>
              </a:ext>
            </a:extLst>
          </p:cNvPr>
          <p:cNvSpPr txBox="1"/>
          <p:nvPr/>
        </p:nvSpPr>
        <p:spPr>
          <a:xfrm>
            <a:off x="2146853" y="501734"/>
            <a:ext cx="20236070" cy="1015663"/>
          </a:xfrm>
          <a:prstGeom prst="rect">
            <a:avLst/>
          </a:prstGeom>
          <a:noFill/>
        </p:spPr>
        <p:txBody>
          <a:bodyPr wrap="square" rtlCol="0">
            <a:spAutoFit/>
          </a:bodyPr>
          <a:lstStyle/>
          <a:p>
            <a:pPr algn="ctr"/>
            <a:r>
              <a:rPr lang="de-DE" sz="6000" dirty="0">
                <a:latin typeface="Century Gothic"/>
                <a:cs typeface="Century Gothic"/>
              </a:rPr>
              <a:t>Guidance    </a:t>
            </a:r>
          </a:p>
        </p:txBody>
      </p:sp>
      <p:sp>
        <p:nvSpPr>
          <p:cNvPr id="6" name="Rectangle 5">
            <a:extLst>
              <a:ext uri="{FF2B5EF4-FFF2-40B4-BE49-F238E27FC236}">
                <a16:creationId xmlns:a16="http://schemas.microsoft.com/office/drawing/2014/main" id="{81BD5FAA-A134-D7D4-5A18-A7D01A967A4F}"/>
              </a:ext>
            </a:extLst>
          </p:cNvPr>
          <p:cNvSpPr/>
          <p:nvPr/>
        </p:nvSpPr>
        <p:spPr>
          <a:xfrm>
            <a:off x="5267739" y="3021496"/>
            <a:ext cx="5923722" cy="7494104"/>
          </a:xfrm>
          <a:prstGeom prst="rect">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hape 610">
            <a:extLst>
              <a:ext uri="{FF2B5EF4-FFF2-40B4-BE49-F238E27FC236}">
                <a16:creationId xmlns:a16="http://schemas.microsoft.com/office/drawing/2014/main" id="{C158B6EB-068E-02D8-399C-D865ADCAFAF4}"/>
              </a:ext>
            </a:extLst>
          </p:cNvPr>
          <p:cNvSpPr/>
          <p:nvPr/>
        </p:nvSpPr>
        <p:spPr>
          <a:xfrm>
            <a:off x="5327573" y="6512268"/>
            <a:ext cx="5804053" cy="800182"/>
          </a:xfrm>
          <a:prstGeom prst="rect">
            <a:avLst/>
          </a:prstGeom>
          <a:noFill/>
          <a:ln>
            <a:noFill/>
          </a:ln>
        </p:spPr>
        <p:txBody>
          <a:bodyPr lIns="182824" tIns="91400" rIns="182824" bIns="91400" anchor="t" anchorCtr="0">
            <a:noAutofit/>
          </a:bodyPr>
          <a:lstStyle/>
          <a:p>
            <a:pPr algn="ctr">
              <a:lnSpc>
                <a:spcPct val="130000"/>
              </a:lnSpc>
              <a:buSzPct val="25000"/>
            </a:pPr>
            <a:r>
              <a:rPr lang="en-IN" sz="2400" b="1" dirty="0">
                <a:latin typeface="Century Gothic" panose="020B0502020202020204" pitchFamily="34" charset="0"/>
                <a:ea typeface="Roboto"/>
                <a:cs typeface="Roboto"/>
                <a:sym typeface="Roboto"/>
              </a:rPr>
              <a:t>No Guidance </a:t>
            </a:r>
            <a:endParaRPr lang="id-ID" sz="2400" b="1" dirty="0">
              <a:latin typeface="Century Gothic" panose="020B0502020202020204" pitchFamily="34" charset="0"/>
              <a:ea typeface="Roboto"/>
              <a:cs typeface="Roboto"/>
              <a:sym typeface="Roboto"/>
            </a:endParaRPr>
          </a:p>
        </p:txBody>
      </p:sp>
      <p:sp>
        <p:nvSpPr>
          <p:cNvPr id="8" name="TextBox 7">
            <a:extLst>
              <a:ext uri="{FF2B5EF4-FFF2-40B4-BE49-F238E27FC236}">
                <a16:creationId xmlns:a16="http://schemas.microsoft.com/office/drawing/2014/main" id="{C60ED46D-583A-2EBA-18E5-606AF5778CA9}"/>
              </a:ext>
            </a:extLst>
          </p:cNvPr>
          <p:cNvSpPr txBox="1"/>
          <p:nvPr/>
        </p:nvSpPr>
        <p:spPr>
          <a:xfrm>
            <a:off x="13050520" y="2995883"/>
            <a:ext cx="9570942" cy="2015936"/>
          </a:xfrm>
          <a:prstGeom prst="rect">
            <a:avLst/>
          </a:prstGeom>
          <a:noFill/>
        </p:spPr>
        <p:txBody>
          <a:bodyPr wrap="square" rtlCol="0">
            <a:spAutoFit/>
          </a:bodyPr>
          <a:lstStyle/>
          <a:p>
            <a:pPr marL="457200" indent="-457200" algn="just">
              <a:buFont typeface="Arial" panose="020B0604020202020204" pitchFamily="34" charset="0"/>
              <a:buChar char="•"/>
            </a:pPr>
            <a:r>
              <a:rPr lang="en-US" sz="2400" dirty="0">
                <a:latin typeface="Century Gothic"/>
                <a:cs typeface="Century Gothic"/>
              </a:rPr>
              <a:t>ISO/TC 307/AHG 2 “Guidance on Auditing DLT Systems” may consider developing guidance on auditing Proof of Reserves.</a:t>
            </a:r>
          </a:p>
          <a:p>
            <a:pPr marL="457200" indent="-457200" algn="just">
              <a:spcBef>
                <a:spcPts val="600"/>
              </a:spcBef>
              <a:buFont typeface="Arial" panose="020B0604020202020204" pitchFamily="34" charset="0"/>
              <a:buChar char="•"/>
            </a:pPr>
            <a:r>
              <a:rPr lang="en-US" sz="2400" dirty="0">
                <a:latin typeface="Century Gothic"/>
                <a:cs typeface="Century Gothic"/>
              </a:rPr>
              <a:t>AICPA  -  Proof of Reserves Working Group is developing guidance on audit of Proof of Reserves</a:t>
            </a:r>
          </a:p>
        </p:txBody>
      </p:sp>
      <p:pic>
        <p:nvPicPr>
          <p:cNvPr id="9" name="Picture 8">
            <a:extLst>
              <a:ext uri="{FF2B5EF4-FFF2-40B4-BE49-F238E27FC236}">
                <a16:creationId xmlns:a16="http://schemas.microsoft.com/office/drawing/2014/main" id="{E7D03203-6805-8FCF-8B9A-0EF923F46884}"/>
              </a:ext>
            </a:extLst>
          </p:cNvPr>
          <p:cNvPicPr>
            <a:picLocks noChangeAspect="1"/>
          </p:cNvPicPr>
          <p:nvPr/>
        </p:nvPicPr>
        <p:blipFill>
          <a:blip r:embed="rId2"/>
          <a:stretch>
            <a:fillRect/>
          </a:stretch>
        </p:blipFill>
        <p:spPr>
          <a:xfrm>
            <a:off x="288920" y="239165"/>
            <a:ext cx="1105871" cy="893896"/>
          </a:xfrm>
          <a:prstGeom prst="rect">
            <a:avLst/>
          </a:prstGeom>
        </p:spPr>
      </p:pic>
    </p:spTree>
    <p:extLst>
      <p:ext uri="{BB962C8B-B14F-4D97-AF65-F5344CB8AC3E}">
        <p14:creationId xmlns:p14="http://schemas.microsoft.com/office/powerpoint/2010/main" val="1362170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E7C251-D6ED-4C4E-A362-F0251D2345FB}" type="slidenum">
              <a:rPr lang="id-ID" smtClean="0"/>
              <a:pPr/>
              <a:t>3</a:t>
            </a:fld>
            <a:endParaRPr lang="id-ID" dirty="0">
              <a:solidFill>
                <a:schemeClr val="bg1"/>
              </a:solidFill>
            </a:endParaRPr>
          </a:p>
        </p:txBody>
      </p:sp>
      <p:cxnSp>
        <p:nvCxnSpPr>
          <p:cNvPr id="68" name="Straight Connector 67">
            <a:extLst>
              <a:ext uri="{FF2B5EF4-FFF2-40B4-BE49-F238E27FC236}">
                <a16:creationId xmlns:a16="http://schemas.microsoft.com/office/drawing/2014/main" id="{2416E5B2-F6C2-47F1-8559-4B8C945E2245}"/>
              </a:ext>
            </a:extLst>
          </p:cNvPr>
          <p:cNvCxnSpPr>
            <a:cxnSpLocks/>
            <a:stCxn id="93" idx="6"/>
            <a:endCxn id="93" idx="2"/>
          </p:cNvCxnSpPr>
          <p:nvPr/>
        </p:nvCxnSpPr>
        <p:spPr>
          <a:xfrm>
            <a:off x="10722703" y="3526918"/>
            <a:ext cx="2941768"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6EA1A58-77BB-4A2A-8581-81605117139E}"/>
              </a:ext>
            </a:extLst>
          </p:cNvPr>
          <p:cNvCxnSpPr>
            <a:stCxn id="93" idx="7"/>
            <a:endCxn id="93" idx="3"/>
          </p:cNvCxnSpPr>
          <p:nvPr/>
        </p:nvCxnSpPr>
        <p:spPr>
          <a:xfrm flipH="1">
            <a:off x="10722703" y="3526918"/>
            <a:ext cx="2941768"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5246F93-37A8-47A4-A2AD-B5DBE9605899}"/>
              </a:ext>
            </a:extLst>
          </p:cNvPr>
          <p:cNvCxnSpPr>
            <a:stCxn id="93" idx="5"/>
            <a:endCxn id="93" idx="1"/>
          </p:cNvCxnSpPr>
          <p:nvPr/>
        </p:nvCxnSpPr>
        <p:spPr>
          <a:xfrm>
            <a:off x="8642615" y="5607006"/>
            <a:ext cx="7101944" cy="294176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F2DDB99-B0E0-46FE-B2D6-1C4CBB2EC45F}"/>
              </a:ext>
            </a:extLst>
          </p:cNvPr>
          <p:cNvCxnSpPr>
            <a:stCxn id="93" idx="4"/>
            <a:endCxn id="93" idx="0"/>
          </p:cNvCxnSpPr>
          <p:nvPr/>
        </p:nvCxnSpPr>
        <p:spPr>
          <a:xfrm flipV="1">
            <a:off x="8642615" y="5607006"/>
            <a:ext cx="7101944" cy="294176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73427DA-BAEE-47A7-867E-47EDE7FA4034}"/>
              </a:ext>
            </a:extLst>
          </p:cNvPr>
          <p:cNvCxnSpPr>
            <a:stCxn id="93" idx="5"/>
            <a:endCxn id="93" idx="7"/>
          </p:cNvCxnSpPr>
          <p:nvPr/>
        </p:nvCxnSpPr>
        <p:spPr>
          <a:xfrm flipV="1">
            <a:off x="8642615" y="3526918"/>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5085FA2-0C16-42B5-B4DB-334B7A7FC240}"/>
              </a:ext>
            </a:extLst>
          </p:cNvPr>
          <p:cNvCxnSpPr>
            <a:stCxn id="93" idx="5"/>
            <a:endCxn id="93" idx="2"/>
          </p:cNvCxnSpPr>
          <p:nvPr/>
        </p:nvCxnSpPr>
        <p:spPr>
          <a:xfrm>
            <a:off x="8642615" y="5607006"/>
            <a:ext cx="5021856"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1E900A0-829D-46A7-BDFB-766EB056C374}"/>
              </a:ext>
            </a:extLst>
          </p:cNvPr>
          <p:cNvCxnSpPr>
            <a:stCxn id="93" idx="5"/>
            <a:endCxn id="93" idx="3"/>
          </p:cNvCxnSpPr>
          <p:nvPr/>
        </p:nvCxnSpPr>
        <p:spPr>
          <a:xfrm>
            <a:off x="8642615" y="5607006"/>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D487408-7A1A-4D46-9187-E1B6DC851E73}"/>
              </a:ext>
            </a:extLst>
          </p:cNvPr>
          <p:cNvCxnSpPr>
            <a:stCxn id="93" idx="6"/>
            <a:endCxn id="93" idx="4"/>
          </p:cNvCxnSpPr>
          <p:nvPr/>
        </p:nvCxnSpPr>
        <p:spPr>
          <a:xfrm flipH="1">
            <a:off x="8642615" y="3526918"/>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280C465-2549-46C1-8C29-560F42A5ABDC}"/>
              </a:ext>
            </a:extLst>
          </p:cNvPr>
          <p:cNvCxnSpPr>
            <a:cxnSpLocks/>
            <a:stCxn id="93" idx="6"/>
            <a:endCxn id="93" idx="3"/>
          </p:cNvCxnSpPr>
          <p:nvPr/>
        </p:nvCxnSpPr>
        <p:spPr>
          <a:xfrm>
            <a:off x="10722703" y="3526918"/>
            <a:ext cx="0"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C7EAD2E-F50B-4013-8B56-364AE0B6278D}"/>
              </a:ext>
            </a:extLst>
          </p:cNvPr>
          <p:cNvCxnSpPr>
            <a:stCxn id="93" idx="6"/>
          </p:cNvCxnSpPr>
          <p:nvPr/>
        </p:nvCxnSpPr>
        <p:spPr>
          <a:xfrm>
            <a:off x="10722704" y="3526918"/>
            <a:ext cx="5187934" cy="51964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9CFBA32-DDD0-4A0A-B731-D9A9616C8EE2}"/>
              </a:ext>
            </a:extLst>
          </p:cNvPr>
          <p:cNvCxnSpPr>
            <a:stCxn id="93" idx="6"/>
            <a:endCxn id="93" idx="0"/>
          </p:cNvCxnSpPr>
          <p:nvPr/>
        </p:nvCxnSpPr>
        <p:spPr>
          <a:xfrm>
            <a:off x="10722703" y="3526918"/>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6B0DE8D-6E55-41FE-AFE0-7C23951D561A}"/>
              </a:ext>
            </a:extLst>
          </p:cNvPr>
          <p:cNvCxnSpPr>
            <a:stCxn id="93" idx="7"/>
            <a:endCxn id="93" idx="4"/>
          </p:cNvCxnSpPr>
          <p:nvPr/>
        </p:nvCxnSpPr>
        <p:spPr>
          <a:xfrm flipH="1">
            <a:off x="8642615" y="3526918"/>
            <a:ext cx="5021856"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7AC6315-185E-4A35-BF30-6B4F433F9367}"/>
              </a:ext>
            </a:extLst>
          </p:cNvPr>
          <p:cNvCxnSpPr>
            <a:stCxn id="93" idx="7"/>
            <a:endCxn id="93" idx="2"/>
          </p:cNvCxnSpPr>
          <p:nvPr/>
        </p:nvCxnSpPr>
        <p:spPr>
          <a:xfrm>
            <a:off x="13664473" y="3526918"/>
            <a:ext cx="0"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2206A0F-8A3F-4F7E-89B7-804F670327E7}"/>
              </a:ext>
            </a:extLst>
          </p:cNvPr>
          <p:cNvCxnSpPr>
            <a:stCxn id="93" idx="7"/>
            <a:endCxn id="93" idx="1"/>
          </p:cNvCxnSpPr>
          <p:nvPr/>
        </p:nvCxnSpPr>
        <p:spPr>
          <a:xfrm>
            <a:off x="13664473" y="3526918"/>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F7E894F-51D6-49C7-A7D6-09AF0A303366}"/>
              </a:ext>
            </a:extLst>
          </p:cNvPr>
          <p:cNvCxnSpPr>
            <a:stCxn id="93" idx="0"/>
            <a:endCxn id="93" idx="3"/>
          </p:cNvCxnSpPr>
          <p:nvPr/>
        </p:nvCxnSpPr>
        <p:spPr>
          <a:xfrm flipH="1">
            <a:off x="10722703" y="5607006"/>
            <a:ext cx="5021856"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799BAE2-FB63-4C80-B692-CB599381844E}"/>
              </a:ext>
            </a:extLst>
          </p:cNvPr>
          <p:cNvCxnSpPr>
            <a:stCxn id="93" idx="0"/>
            <a:endCxn id="93" idx="2"/>
          </p:cNvCxnSpPr>
          <p:nvPr/>
        </p:nvCxnSpPr>
        <p:spPr>
          <a:xfrm flipH="1">
            <a:off x="13664473" y="5607006"/>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BFBCCFF-C0FC-47E3-AAB5-64A203862609}"/>
              </a:ext>
            </a:extLst>
          </p:cNvPr>
          <p:cNvCxnSpPr>
            <a:stCxn id="93" idx="1"/>
            <a:endCxn id="93" idx="3"/>
          </p:cNvCxnSpPr>
          <p:nvPr/>
        </p:nvCxnSpPr>
        <p:spPr>
          <a:xfrm flipH="1">
            <a:off x="10722703" y="8548774"/>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C6C09E9-0C3C-4667-BF97-42067D911274}"/>
              </a:ext>
            </a:extLst>
          </p:cNvPr>
          <p:cNvCxnSpPr>
            <a:stCxn id="93" idx="2"/>
            <a:endCxn id="93" idx="4"/>
          </p:cNvCxnSpPr>
          <p:nvPr/>
        </p:nvCxnSpPr>
        <p:spPr>
          <a:xfrm flipH="1" flipV="1">
            <a:off x="8642615" y="8548774"/>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3" name="Octagon 92">
            <a:extLst>
              <a:ext uri="{FF2B5EF4-FFF2-40B4-BE49-F238E27FC236}">
                <a16:creationId xmlns:a16="http://schemas.microsoft.com/office/drawing/2014/main" id="{59839A84-906D-4193-B94B-ED8A3AA14B51}"/>
              </a:ext>
            </a:extLst>
          </p:cNvPr>
          <p:cNvSpPr/>
          <p:nvPr/>
        </p:nvSpPr>
        <p:spPr>
          <a:xfrm>
            <a:off x="8642615" y="3526918"/>
            <a:ext cx="7101944" cy="7101944"/>
          </a:xfrm>
          <a:prstGeom prst="octagon">
            <a:avLst/>
          </a:prstGeom>
          <a:noFill/>
          <a:ln w="3175">
            <a:solidFill>
              <a:schemeClr val="bg1">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00"/>
          </a:p>
        </p:txBody>
      </p:sp>
      <p:cxnSp>
        <p:nvCxnSpPr>
          <p:cNvPr id="100" name="Straight Connector 99">
            <a:extLst>
              <a:ext uri="{FF2B5EF4-FFF2-40B4-BE49-F238E27FC236}">
                <a16:creationId xmlns:a16="http://schemas.microsoft.com/office/drawing/2014/main" id="{AA9C0D2B-C3F3-45CC-9C92-6A3D85F6971A}"/>
              </a:ext>
            </a:extLst>
          </p:cNvPr>
          <p:cNvCxnSpPr>
            <a:stCxn id="93" idx="1"/>
            <a:endCxn id="93" idx="4"/>
          </p:cNvCxnSpPr>
          <p:nvPr/>
        </p:nvCxnSpPr>
        <p:spPr>
          <a:xfrm flipH="1">
            <a:off x="8642615" y="8548774"/>
            <a:ext cx="7101944"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F82AB5A-50BA-43C0-87D1-6CEC1323F1A7}"/>
              </a:ext>
            </a:extLst>
          </p:cNvPr>
          <p:cNvCxnSpPr>
            <a:stCxn id="93" idx="5"/>
            <a:endCxn id="93" idx="0"/>
          </p:cNvCxnSpPr>
          <p:nvPr/>
        </p:nvCxnSpPr>
        <p:spPr>
          <a:xfrm>
            <a:off x="8642615" y="5607006"/>
            <a:ext cx="7101944"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9" name="Freeform 81">
            <a:extLst>
              <a:ext uri="{FF2B5EF4-FFF2-40B4-BE49-F238E27FC236}">
                <a16:creationId xmlns:a16="http://schemas.microsoft.com/office/drawing/2014/main" id="{30602A19-A6A5-4702-B891-CFBA168811EF}"/>
              </a:ext>
            </a:extLst>
          </p:cNvPr>
          <p:cNvSpPr>
            <a:spLocks/>
          </p:cNvSpPr>
          <p:nvPr/>
        </p:nvSpPr>
        <p:spPr bwMode="auto">
          <a:xfrm>
            <a:off x="8617152" y="8026186"/>
            <a:ext cx="23626" cy="49876"/>
          </a:xfrm>
          <a:custGeom>
            <a:avLst/>
            <a:gdLst>
              <a:gd name="T0" fmla="*/ 2 w 4"/>
              <a:gd name="T1" fmla="*/ 0 h 8"/>
              <a:gd name="T2" fmla="*/ 0 w 4"/>
              <a:gd name="T3" fmla="*/ 2 h 8"/>
              <a:gd name="T4" fmla="*/ 0 w 4"/>
              <a:gd name="T5" fmla="*/ 6 h 8"/>
              <a:gd name="T6" fmla="*/ 2 w 4"/>
              <a:gd name="T7" fmla="*/ 8 h 8"/>
              <a:gd name="T8" fmla="*/ 4 w 4"/>
              <a:gd name="T9" fmla="*/ 6 h 8"/>
              <a:gd name="T10" fmla="*/ 4 w 4"/>
              <a:gd name="T11" fmla="*/ 2 h 8"/>
              <a:gd name="T12" fmla="*/ 2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0"/>
                </a:moveTo>
                <a:cubicBezTo>
                  <a:pt x="1" y="0"/>
                  <a:pt x="0" y="1"/>
                  <a:pt x="0" y="2"/>
                </a:cubicBezTo>
                <a:cubicBezTo>
                  <a:pt x="0" y="6"/>
                  <a:pt x="0" y="6"/>
                  <a:pt x="0" y="6"/>
                </a:cubicBezTo>
                <a:cubicBezTo>
                  <a:pt x="0" y="7"/>
                  <a:pt x="1" y="8"/>
                  <a:pt x="2" y="8"/>
                </a:cubicBezTo>
                <a:cubicBezTo>
                  <a:pt x="3" y="8"/>
                  <a:pt x="4" y="7"/>
                  <a:pt x="4" y="6"/>
                </a:cubicBezTo>
                <a:cubicBezTo>
                  <a:pt x="4" y="2"/>
                  <a:pt x="4" y="2"/>
                  <a:pt x="4" y="2"/>
                </a:cubicBezTo>
                <a:cubicBezTo>
                  <a:pt x="4" y="1"/>
                  <a:pt x="3" y="0"/>
                  <a:pt x="2" y="0"/>
                </a:cubicBezTo>
                <a:close/>
              </a:path>
            </a:pathLst>
          </a:cu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30" name="Freeform 82">
            <a:extLst>
              <a:ext uri="{FF2B5EF4-FFF2-40B4-BE49-F238E27FC236}">
                <a16:creationId xmlns:a16="http://schemas.microsoft.com/office/drawing/2014/main" id="{7B00C3F7-991F-4D52-9065-F9D7E11E8581}"/>
              </a:ext>
            </a:extLst>
          </p:cNvPr>
          <p:cNvSpPr>
            <a:spLocks/>
          </p:cNvSpPr>
          <p:nvPr/>
        </p:nvSpPr>
        <p:spPr bwMode="auto">
          <a:xfrm>
            <a:off x="8667026" y="8026186"/>
            <a:ext cx="23626" cy="49876"/>
          </a:xfrm>
          <a:custGeom>
            <a:avLst/>
            <a:gdLst>
              <a:gd name="T0" fmla="*/ 2 w 4"/>
              <a:gd name="T1" fmla="*/ 0 h 8"/>
              <a:gd name="T2" fmla="*/ 0 w 4"/>
              <a:gd name="T3" fmla="*/ 2 h 8"/>
              <a:gd name="T4" fmla="*/ 0 w 4"/>
              <a:gd name="T5" fmla="*/ 6 h 8"/>
              <a:gd name="T6" fmla="*/ 2 w 4"/>
              <a:gd name="T7" fmla="*/ 8 h 8"/>
              <a:gd name="T8" fmla="*/ 4 w 4"/>
              <a:gd name="T9" fmla="*/ 6 h 8"/>
              <a:gd name="T10" fmla="*/ 4 w 4"/>
              <a:gd name="T11" fmla="*/ 2 h 8"/>
              <a:gd name="T12" fmla="*/ 2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0"/>
                </a:moveTo>
                <a:cubicBezTo>
                  <a:pt x="1" y="0"/>
                  <a:pt x="0" y="1"/>
                  <a:pt x="0" y="2"/>
                </a:cubicBezTo>
                <a:cubicBezTo>
                  <a:pt x="0" y="6"/>
                  <a:pt x="0" y="6"/>
                  <a:pt x="0" y="6"/>
                </a:cubicBezTo>
                <a:cubicBezTo>
                  <a:pt x="0" y="7"/>
                  <a:pt x="1" y="8"/>
                  <a:pt x="2" y="8"/>
                </a:cubicBezTo>
                <a:cubicBezTo>
                  <a:pt x="3" y="8"/>
                  <a:pt x="4" y="7"/>
                  <a:pt x="4" y="6"/>
                </a:cubicBezTo>
                <a:cubicBezTo>
                  <a:pt x="4" y="2"/>
                  <a:pt x="4" y="2"/>
                  <a:pt x="4" y="2"/>
                </a:cubicBezTo>
                <a:cubicBezTo>
                  <a:pt x="4" y="1"/>
                  <a:pt x="3" y="0"/>
                  <a:pt x="2" y="0"/>
                </a:cubicBezTo>
                <a:close/>
              </a:path>
            </a:pathLst>
          </a:cu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32" name="Freeform 87">
            <a:extLst>
              <a:ext uri="{FF2B5EF4-FFF2-40B4-BE49-F238E27FC236}">
                <a16:creationId xmlns:a16="http://schemas.microsoft.com/office/drawing/2014/main" id="{24078B2A-5B6F-44C0-859C-93614ED12241}"/>
              </a:ext>
            </a:extLst>
          </p:cNvPr>
          <p:cNvSpPr>
            <a:spLocks noEditPoints="1"/>
          </p:cNvSpPr>
          <p:nvPr/>
        </p:nvSpPr>
        <p:spPr bwMode="auto">
          <a:xfrm>
            <a:off x="13776029" y="3434926"/>
            <a:ext cx="149628" cy="149628"/>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6" name="Oval 135">
            <a:extLst>
              <a:ext uri="{FF2B5EF4-FFF2-40B4-BE49-F238E27FC236}">
                <a16:creationId xmlns:a16="http://schemas.microsoft.com/office/drawing/2014/main" id="{A895E57F-8350-40D9-B56D-1FE56DC5D064}"/>
              </a:ext>
            </a:extLst>
          </p:cNvPr>
          <p:cNvSpPr>
            <a:spLocks noChangeArrowheads="1"/>
          </p:cNvSpPr>
          <p:nvPr/>
        </p:nvSpPr>
        <p:spPr bwMode="auto">
          <a:xfrm>
            <a:off x="13825903" y="3484802"/>
            <a:ext cx="49876" cy="4987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7" name="Freeform 89">
            <a:extLst>
              <a:ext uri="{FF2B5EF4-FFF2-40B4-BE49-F238E27FC236}">
                <a16:creationId xmlns:a16="http://schemas.microsoft.com/office/drawing/2014/main" id="{9DFA69BA-0223-4290-9486-1EB4527F3744}"/>
              </a:ext>
            </a:extLst>
          </p:cNvPr>
          <p:cNvSpPr>
            <a:spLocks/>
          </p:cNvSpPr>
          <p:nvPr/>
        </p:nvSpPr>
        <p:spPr bwMode="auto">
          <a:xfrm>
            <a:off x="13839029" y="3361426"/>
            <a:ext cx="162752" cy="160128"/>
          </a:xfrm>
          <a:custGeom>
            <a:avLst/>
            <a:gdLst>
              <a:gd name="T0" fmla="*/ 2 w 26"/>
              <a:gd name="T1" fmla="*/ 0 h 26"/>
              <a:gd name="T2" fmla="*/ 0 w 26"/>
              <a:gd name="T3" fmla="*/ 2 h 26"/>
              <a:gd name="T4" fmla="*/ 2 w 26"/>
              <a:gd name="T5" fmla="*/ 4 h 26"/>
              <a:gd name="T6" fmla="*/ 22 w 26"/>
              <a:gd name="T7" fmla="*/ 24 h 26"/>
              <a:gd name="T8" fmla="*/ 24 w 26"/>
              <a:gd name="T9" fmla="*/ 26 h 26"/>
              <a:gd name="T10" fmla="*/ 26 w 26"/>
              <a:gd name="T11" fmla="*/ 24 h 26"/>
              <a:gd name="T12" fmla="*/ 2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 y="0"/>
                </a:moveTo>
                <a:cubicBezTo>
                  <a:pt x="1" y="0"/>
                  <a:pt x="0" y="1"/>
                  <a:pt x="0" y="2"/>
                </a:cubicBezTo>
                <a:cubicBezTo>
                  <a:pt x="0" y="3"/>
                  <a:pt x="1" y="4"/>
                  <a:pt x="2" y="4"/>
                </a:cubicBezTo>
                <a:cubicBezTo>
                  <a:pt x="13" y="4"/>
                  <a:pt x="22" y="13"/>
                  <a:pt x="22" y="24"/>
                </a:cubicBezTo>
                <a:cubicBezTo>
                  <a:pt x="22" y="25"/>
                  <a:pt x="23" y="26"/>
                  <a:pt x="24" y="26"/>
                </a:cubicBezTo>
                <a:cubicBezTo>
                  <a:pt x="25" y="26"/>
                  <a:pt x="26" y="25"/>
                  <a:pt x="26" y="24"/>
                </a:cubicBezTo>
                <a:cubicBezTo>
                  <a:pt x="26" y="11"/>
                  <a:pt x="15" y="0"/>
                  <a:pt x="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8" name="Freeform 90">
            <a:extLst>
              <a:ext uri="{FF2B5EF4-FFF2-40B4-BE49-F238E27FC236}">
                <a16:creationId xmlns:a16="http://schemas.microsoft.com/office/drawing/2014/main" id="{52D6D491-3B9D-460E-8243-79943DEC1397}"/>
              </a:ext>
            </a:extLst>
          </p:cNvPr>
          <p:cNvSpPr>
            <a:spLocks/>
          </p:cNvSpPr>
          <p:nvPr/>
        </p:nvSpPr>
        <p:spPr bwMode="auto">
          <a:xfrm>
            <a:off x="13702527" y="3497928"/>
            <a:ext cx="162752" cy="160128"/>
          </a:xfrm>
          <a:custGeom>
            <a:avLst/>
            <a:gdLst>
              <a:gd name="T0" fmla="*/ 24 w 26"/>
              <a:gd name="T1" fmla="*/ 22 h 26"/>
              <a:gd name="T2" fmla="*/ 4 w 26"/>
              <a:gd name="T3" fmla="*/ 2 h 26"/>
              <a:gd name="T4" fmla="*/ 2 w 26"/>
              <a:gd name="T5" fmla="*/ 0 h 26"/>
              <a:gd name="T6" fmla="*/ 0 w 26"/>
              <a:gd name="T7" fmla="*/ 2 h 26"/>
              <a:gd name="T8" fmla="*/ 24 w 26"/>
              <a:gd name="T9" fmla="*/ 26 h 26"/>
              <a:gd name="T10" fmla="*/ 26 w 26"/>
              <a:gd name="T11" fmla="*/ 24 h 26"/>
              <a:gd name="T12" fmla="*/ 24 w 26"/>
              <a:gd name="T13" fmla="*/ 22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22"/>
                </a:moveTo>
                <a:cubicBezTo>
                  <a:pt x="13" y="22"/>
                  <a:pt x="4" y="13"/>
                  <a:pt x="4" y="2"/>
                </a:cubicBezTo>
                <a:cubicBezTo>
                  <a:pt x="4" y="1"/>
                  <a:pt x="3" y="0"/>
                  <a:pt x="2" y="0"/>
                </a:cubicBezTo>
                <a:cubicBezTo>
                  <a:pt x="1" y="0"/>
                  <a:pt x="0" y="1"/>
                  <a:pt x="0" y="2"/>
                </a:cubicBezTo>
                <a:cubicBezTo>
                  <a:pt x="0" y="15"/>
                  <a:pt x="11" y="26"/>
                  <a:pt x="24" y="26"/>
                </a:cubicBezTo>
                <a:cubicBezTo>
                  <a:pt x="25" y="26"/>
                  <a:pt x="26" y="25"/>
                  <a:pt x="26" y="24"/>
                </a:cubicBezTo>
                <a:cubicBezTo>
                  <a:pt x="26" y="23"/>
                  <a:pt x="25" y="22"/>
                  <a:pt x="24"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9" name="Freeform 105">
            <a:extLst>
              <a:ext uri="{FF2B5EF4-FFF2-40B4-BE49-F238E27FC236}">
                <a16:creationId xmlns:a16="http://schemas.microsoft.com/office/drawing/2014/main" id="{450877B0-E9A2-40E3-A326-A58FD3D4A715}"/>
              </a:ext>
            </a:extLst>
          </p:cNvPr>
          <p:cNvSpPr>
            <a:spLocks/>
          </p:cNvSpPr>
          <p:nvPr/>
        </p:nvSpPr>
        <p:spPr bwMode="auto">
          <a:xfrm>
            <a:off x="13839029" y="3311548"/>
            <a:ext cx="212628" cy="210004"/>
          </a:xfrm>
          <a:custGeom>
            <a:avLst/>
            <a:gdLst>
              <a:gd name="T0" fmla="*/ 2 w 34"/>
              <a:gd name="T1" fmla="*/ 0 h 34"/>
              <a:gd name="T2" fmla="*/ 0 w 34"/>
              <a:gd name="T3" fmla="*/ 2 h 34"/>
              <a:gd name="T4" fmla="*/ 2 w 34"/>
              <a:gd name="T5" fmla="*/ 4 h 34"/>
              <a:gd name="T6" fmla="*/ 30 w 34"/>
              <a:gd name="T7" fmla="*/ 32 h 34"/>
              <a:gd name="T8" fmla="*/ 32 w 34"/>
              <a:gd name="T9" fmla="*/ 34 h 34"/>
              <a:gd name="T10" fmla="*/ 34 w 34"/>
              <a:gd name="T11" fmla="*/ 32 h 34"/>
              <a:gd name="T12" fmla="*/ 2 w 34"/>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2" y="0"/>
                </a:moveTo>
                <a:cubicBezTo>
                  <a:pt x="1" y="0"/>
                  <a:pt x="0" y="1"/>
                  <a:pt x="0" y="2"/>
                </a:cubicBezTo>
                <a:cubicBezTo>
                  <a:pt x="0" y="3"/>
                  <a:pt x="1" y="4"/>
                  <a:pt x="2" y="4"/>
                </a:cubicBezTo>
                <a:cubicBezTo>
                  <a:pt x="17" y="4"/>
                  <a:pt x="30" y="17"/>
                  <a:pt x="30" y="32"/>
                </a:cubicBezTo>
                <a:cubicBezTo>
                  <a:pt x="30" y="33"/>
                  <a:pt x="31" y="34"/>
                  <a:pt x="32" y="34"/>
                </a:cubicBezTo>
                <a:cubicBezTo>
                  <a:pt x="33" y="34"/>
                  <a:pt x="34" y="33"/>
                  <a:pt x="34" y="32"/>
                </a:cubicBezTo>
                <a:cubicBezTo>
                  <a:pt x="34" y="14"/>
                  <a:pt x="20" y="0"/>
                  <a:pt x="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40" name="Freeform 106">
            <a:extLst>
              <a:ext uri="{FF2B5EF4-FFF2-40B4-BE49-F238E27FC236}">
                <a16:creationId xmlns:a16="http://schemas.microsoft.com/office/drawing/2014/main" id="{CB9346B6-09E4-458B-AE6D-3DB1E49CFA45}"/>
              </a:ext>
            </a:extLst>
          </p:cNvPr>
          <p:cNvSpPr>
            <a:spLocks/>
          </p:cNvSpPr>
          <p:nvPr/>
        </p:nvSpPr>
        <p:spPr bwMode="auto">
          <a:xfrm>
            <a:off x="13652651" y="3497928"/>
            <a:ext cx="212628" cy="210004"/>
          </a:xfrm>
          <a:custGeom>
            <a:avLst/>
            <a:gdLst>
              <a:gd name="T0" fmla="*/ 32 w 34"/>
              <a:gd name="T1" fmla="*/ 30 h 34"/>
              <a:gd name="T2" fmla="*/ 4 w 34"/>
              <a:gd name="T3" fmla="*/ 2 h 34"/>
              <a:gd name="T4" fmla="*/ 2 w 34"/>
              <a:gd name="T5" fmla="*/ 0 h 34"/>
              <a:gd name="T6" fmla="*/ 0 w 34"/>
              <a:gd name="T7" fmla="*/ 2 h 34"/>
              <a:gd name="T8" fmla="*/ 32 w 34"/>
              <a:gd name="T9" fmla="*/ 34 h 34"/>
              <a:gd name="T10" fmla="*/ 34 w 34"/>
              <a:gd name="T11" fmla="*/ 32 h 34"/>
              <a:gd name="T12" fmla="*/ 32 w 34"/>
              <a:gd name="T13" fmla="*/ 30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2" y="30"/>
                </a:moveTo>
                <a:cubicBezTo>
                  <a:pt x="17" y="30"/>
                  <a:pt x="4" y="17"/>
                  <a:pt x="4" y="2"/>
                </a:cubicBezTo>
                <a:cubicBezTo>
                  <a:pt x="4" y="1"/>
                  <a:pt x="3" y="0"/>
                  <a:pt x="2" y="0"/>
                </a:cubicBezTo>
                <a:cubicBezTo>
                  <a:pt x="1" y="0"/>
                  <a:pt x="0" y="1"/>
                  <a:pt x="0" y="2"/>
                </a:cubicBezTo>
                <a:cubicBezTo>
                  <a:pt x="0" y="20"/>
                  <a:pt x="14" y="34"/>
                  <a:pt x="32" y="34"/>
                </a:cubicBezTo>
                <a:cubicBezTo>
                  <a:pt x="33" y="34"/>
                  <a:pt x="34" y="33"/>
                  <a:pt x="34" y="32"/>
                </a:cubicBezTo>
                <a:cubicBezTo>
                  <a:pt x="34" y="31"/>
                  <a:pt x="33" y="30"/>
                  <a:pt x="32" y="3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47" name="Freeform 109">
            <a:extLst>
              <a:ext uri="{FF2B5EF4-FFF2-40B4-BE49-F238E27FC236}">
                <a16:creationId xmlns:a16="http://schemas.microsoft.com/office/drawing/2014/main" id="{DB231719-53EC-42D6-A81C-48C1F94B104A}"/>
              </a:ext>
            </a:extLst>
          </p:cNvPr>
          <p:cNvSpPr>
            <a:spLocks noEditPoints="1"/>
          </p:cNvSpPr>
          <p:nvPr/>
        </p:nvSpPr>
        <p:spPr bwMode="auto">
          <a:xfrm>
            <a:off x="10629304" y="10655199"/>
            <a:ext cx="296630" cy="299254"/>
          </a:xfrm>
          <a:custGeom>
            <a:avLst/>
            <a:gdLst>
              <a:gd name="T0" fmla="*/ 47 w 48"/>
              <a:gd name="T1" fmla="*/ 28 h 48"/>
              <a:gd name="T2" fmla="*/ 44 w 48"/>
              <a:gd name="T3" fmla="*/ 26 h 48"/>
              <a:gd name="T4" fmla="*/ 44 w 48"/>
              <a:gd name="T5" fmla="*/ 24 h 48"/>
              <a:gd name="T6" fmla="*/ 44 w 48"/>
              <a:gd name="T7" fmla="*/ 22 h 48"/>
              <a:gd name="T8" fmla="*/ 47 w 48"/>
              <a:gd name="T9" fmla="*/ 20 h 48"/>
              <a:gd name="T10" fmla="*/ 48 w 48"/>
              <a:gd name="T11" fmla="*/ 17 h 48"/>
              <a:gd name="T12" fmla="*/ 42 w 48"/>
              <a:gd name="T13" fmla="*/ 7 h 48"/>
              <a:gd name="T14" fmla="*/ 41 w 48"/>
              <a:gd name="T15" fmla="*/ 6 h 48"/>
              <a:gd name="T16" fmla="*/ 39 w 48"/>
              <a:gd name="T17" fmla="*/ 6 h 48"/>
              <a:gd name="T18" fmla="*/ 36 w 48"/>
              <a:gd name="T19" fmla="*/ 8 h 48"/>
              <a:gd name="T20" fmla="*/ 32 w 48"/>
              <a:gd name="T21" fmla="*/ 5 h 48"/>
              <a:gd name="T22" fmla="*/ 32 w 48"/>
              <a:gd name="T23" fmla="*/ 2 h 48"/>
              <a:gd name="T24" fmla="*/ 30 w 48"/>
              <a:gd name="T25" fmla="*/ 0 h 48"/>
              <a:gd name="T26" fmla="*/ 18 w 48"/>
              <a:gd name="T27" fmla="*/ 0 h 48"/>
              <a:gd name="T28" fmla="*/ 16 w 48"/>
              <a:gd name="T29" fmla="*/ 2 h 48"/>
              <a:gd name="T30" fmla="*/ 16 w 48"/>
              <a:gd name="T31" fmla="*/ 5 h 48"/>
              <a:gd name="T32" fmla="*/ 12 w 48"/>
              <a:gd name="T33" fmla="*/ 8 h 48"/>
              <a:gd name="T34" fmla="*/ 9 w 48"/>
              <a:gd name="T35" fmla="*/ 6 h 48"/>
              <a:gd name="T36" fmla="*/ 6 w 48"/>
              <a:gd name="T37" fmla="*/ 7 h 48"/>
              <a:gd name="T38" fmla="*/ 0 w 48"/>
              <a:gd name="T39" fmla="*/ 17 h 48"/>
              <a:gd name="T40" fmla="*/ 1 w 48"/>
              <a:gd name="T41" fmla="*/ 20 h 48"/>
              <a:gd name="T42" fmla="*/ 4 w 48"/>
              <a:gd name="T43" fmla="*/ 22 h 48"/>
              <a:gd name="T44" fmla="*/ 4 w 48"/>
              <a:gd name="T45" fmla="*/ 24 h 48"/>
              <a:gd name="T46" fmla="*/ 4 w 48"/>
              <a:gd name="T47" fmla="*/ 26 h 48"/>
              <a:gd name="T48" fmla="*/ 1 w 48"/>
              <a:gd name="T49" fmla="*/ 28 h 48"/>
              <a:gd name="T50" fmla="*/ 0 w 48"/>
              <a:gd name="T51" fmla="*/ 29 h 48"/>
              <a:gd name="T52" fmla="*/ 0 w 48"/>
              <a:gd name="T53" fmla="*/ 31 h 48"/>
              <a:gd name="T54" fmla="*/ 6 w 48"/>
              <a:gd name="T55" fmla="*/ 41 h 48"/>
              <a:gd name="T56" fmla="*/ 9 w 48"/>
              <a:gd name="T57" fmla="*/ 42 h 48"/>
              <a:gd name="T58" fmla="*/ 12 w 48"/>
              <a:gd name="T59" fmla="*/ 40 h 48"/>
              <a:gd name="T60" fmla="*/ 16 w 48"/>
              <a:gd name="T61" fmla="*/ 42 h 48"/>
              <a:gd name="T62" fmla="*/ 16 w 48"/>
              <a:gd name="T63" fmla="*/ 46 h 48"/>
              <a:gd name="T64" fmla="*/ 18 w 48"/>
              <a:gd name="T65" fmla="*/ 48 h 48"/>
              <a:gd name="T66" fmla="*/ 30 w 48"/>
              <a:gd name="T67" fmla="*/ 48 h 48"/>
              <a:gd name="T68" fmla="*/ 32 w 48"/>
              <a:gd name="T69" fmla="*/ 46 h 48"/>
              <a:gd name="T70" fmla="*/ 32 w 48"/>
              <a:gd name="T71" fmla="*/ 42 h 48"/>
              <a:gd name="T72" fmla="*/ 36 w 48"/>
              <a:gd name="T73" fmla="*/ 40 h 48"/>
              <a:gd name="T74" fmla="*/ 39 w 48"/>
              <a:gd name="T75" fmla="*/ 42 h 48"/>
              <a:gd name="T76" fmla="*/ 41 w 48"/>
              <a:gd name="T77" fmla="*/ 42 h 48"/>
              <a:gd name="T78" fmla="*/ 42 w 48"/>
              <a:gd name="T79" fmla="*/ 41 h 48"/>
              <a:gd name="T80" fmla="*/ 48 w 48"/>
              <a:gd name="T81" fmla="*/ 31 h 48"/>
              <a:gd name="T82" fmla="*/ 47 w 48"/>
              <a:gd name="T83" fmla="*/ 28 h 48"/>
              <a:gd name="T84" fmla="*/ 24 w 48"/>
              <a:gd name="T85" fmla="*/ 32 h 48"/>
              <a:gd name="T86" fmla="*/ 16 w 48"/>
              <a:gd name="T87" fmla="*/ 24 h 48"/>
              <a:gd name="T88" fmla="*/ 24 w 48"/>
              <a:gd name="T89" fmla="*/ 16 h 48"/>
              <a:gd name="T90" fmla="*/ 32 w 48"/>
              <a:gd name="T91" fmla="*/ 24 h 48"/>
              <a:gd name="T92" fmla="*/ 24 w 48"/>
              <a:gd name="T9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48">
                <a:moveTo>
                  <a:pt x="47" y="28"/>
                </a:moveTo>
                <a:cubicBezTo>
                  <a:pt x="44" y="26"/>
                  <a:pt x="44" y="26"/>
                  <a:pt x="44" y="26"/>
                </a:cubicBezTo>
                <a:cubicBezTo>
                  <a:pt x="44" y="25"/>
                  <a:pt x="44" y="24"/>
                  <a:pt x="44" y="24"/>
                </a:cubicBezTo>
                <a:cubicBezTo>
                  <a:pt x="44" y="23"/>
                  <a:pt x="44" y="22"/>
                  <a:pt x="44" y="22"/>
                </a:cubicBezTo>
                <a:cubicBezTo>
                  <a:pt x="47" y="20"/>
                  <a:pt x="47" y="20"/>
                  <a:pt x="47" y="20"/>
                </a:cubicBezTo>
                <a:cubicBezTo>
                  <a:pt x="48" y="19"/>
                  <a:pt x="48" y="18"/>
                  <a:pt x="48" y="17"/>
                </a:cubicBezTo>
                <a:cubicBezTo>
                  <a:pt x="42" y="7"/>
                  <a:pt x="42" y="7"/>
                  <a:pt x="42" y="7"/>
                </a:cubicBezTo>
                <a:cubicBezTo>
                  <a:pt x="42" y="6"/>
                  <a:pt x="41" y="6"/>
                  <a:pt x="41" y="6"/>
                </a:cubicBezTo>
                <a:cubicBezTo>
                  <a:pt x="40" y="5"/>
                  <a:pt x="40" y="6"/>
                  <a:pt x="39" y="6"/>
                </a:cubicBezTo>
                <a:cubicBezTo>
                  <a:pt x="36" y="8"/>
                  <a:pt x="36" y="8"/>
                  <a:pt x="36" y="8"/>
                </a:cubicBezTo>
                <a:cubicBezTo>
                  <a:pt x="35" y="7"/>
                  <a:pt x="33" y="6"/>
                  <a:pt x="32" y="5"/>
                </a:cubicBezTo>
                <a:cubicBezTo>
                  <a:pt x="32" y="2"/>
                  <a:pt x="32" y="2"/>
                  <a:pt x="32" y="2"/>
                </a:cubicBezTo>
                <a:cubicBezTo>
                  <a:pt x="32" y="1"/>
                  <a:pt x="31" y="0"/>
                  <a:pt x="30" y="0"/>
                </a:cubicBezTo>
                <a:cubicBezTo>
                  <a:pt x="18" y="0"/>
                  <a:pt x="18" y="0"/>
                  <a:pt x="18" y="0"/>
                </a:cubicBezTo>
                <a:cubicBezTo>
                  <a:pt x="17" y="0"/>
                  <a:pt x="16" y="1"/>
                  <a:pt x="16" y="2"/>
                </a:cubicBezTo>
                <a:cubicBezTo>
                  <a:pt x="16" y="5"/>
                  <a:pt x="16" y="5"/>
                  <a:pt x="16" y="5"/>
                </a:cubicBezTo>
                <a:cubicBezTo>
                  <a:pt x="15" y="6"/>
                  <a:pt x="14" y="7"/>
                  <a:pt x="12" y="8"/>
                </a:cubicBezTo>
                <a:cubicBezTo>
                  <a:pt x="9" y="6"/>
                  <a:pt x="9" y="6"/>
                  <a:pt x="9" y="6"/>
                </a:cubicBezTo>
                <a:cubicBezTo>
                  <a:pt x="8" y="5"/>
                  <a:pt x="7" y="6"/>
                  <a:pt x="6" y="7"/>
                </a:cubicBezTo>
                <a:cubicBezTo>
                  <a:pt x="0" y="17"/>
                  <a:pt x="0" y="17"/>
                  <a:pt x="0" y="17"/>
                </a:cubicBezTo>
                <a:cubicBezTo>
                  <a:pt x="0" y="18"/>
                  <a:pt x="0" y="19"/>
                  <a:pt x="1" y="20"/>
                </a:cubicBezTo>
                <a:cubicBezTo>
                  <a:pt x="4" y="22"/>
                  <a:pt x="4" y="22"/>
                  <a:pt x="4" y="22"/>
                </a:cubicBezTo>
                <a:cubicBezTo>
                  <a:pt x="4" y="22"/>
                  <a:pt x="4" y="23"/>
                  <a:pt x="4" y="24"/>
                </a:cubicBezTo>
                <a:cubicBezTo>
                  <a:pt x="4" y="24"/>
                  <a:pt x="4" y="25"/>
                  <a:pt x="4" y="26"/>
                </a:cubicBezTo>
                <a:cubicBezTo>
                  <a:pt x="1" y="28"/>
                  <a:pt x="1" y="28"/>
                  <a:pt x="1" y="28"/>
                </a:cubicBezTo>
                <a:cubicBezTo>
                  <a:pt x="1" y="28"/>
                  <a:pt x="0" y="29"/>
                  <a:pt x="0" y="29"/>
                </a:cubicBezTo>
                <a:cubicBezTo>
                  <a:pt x="0" y="30"/>
                  <a:pt x="0" y="30"/>
                  <a:pt x="0" y="31"/>
                </a:cubicBezTo>
                <a:cubicBezTo>
                  <a:pt x="6" y="41"/>
                  <a:pt x="6" y="41"/>
                  <a:pt x="6" y="41"/>
                </a:cubicBezTo>
                <a:cubicBezTo>
                  <a:pt x="7" y="42"/>
                  <a:pt x="8" y="42"/>
                  <a:pt x="9" y="42"/>
                </a:cubicBezTo>
                <a:cubicBezTo>
                  <a:pt x="12" y="40"/>
                  <a:pt x="12" y="40"/>
                  <a:pt x="12" y="40"/>
                </a:cubicBezTo>
                <a:cubicBezTo>
                  <a:pt x="14" y="41"/>
                  <a:pt x="15" y="42"/>
                  <a:pt x="16" y="42"/>
                </a:cubicBezTo>
                <a:cubicBezTo>
                  <a:pt x="16" y="46"/>
                  <a:pt x="16" y="46"/>
                  <a:pt x="16" y="46"/>
                </a:cubicBezTo>
                <a:cubicBezTo>
                  <a:pt x="16" y="47"/>
                  <a:pt x="17" y="48"/>
                  <a:pt x="18" y="48"/>
                </a:cubicBezTo>
                <a:cubicBezTo>
                  <a:pt x="30" y="48"/>
                  <a:pt x="30" y="48"/>
                  <a:pt x="30" y="48"/>
                </a:cubicBezTo>
                <a:cubicBezTo>
                  <a:pt x="31" y="48"/>
                  <a:pt x="32" y="47"/>
                  <a:pt x="32" y="46"/>
                </a:cubicBezTo>
                <a:cubicBezTo>
                  <a:pt x="32" y="42"/>
                  <a:pt x="32" y="42"/>
                  <a:pt x="32" y="42"/>
                </a:cubicBezTo>
                <a:cubicBezTo>
                  <a:pt x="33" y="41"/>
                  <a:pt x="35" y="41"/>
                  <a:pt x="36" y="40"/>
                </a:cubicBezTo>
                <a:cubicBezTo>
                  <a:pt x="39" y="42"/>
                  <a:pt x="39" y="42"/>
                  <a:pt x="39" y="42"/>
                </a:cubicBezTo>
                <a:cubicBezTo>
                  <a:pt x="40" y="42"/>
                  <a:pt x="40" y="42"/>
                  <a:pt x="41" y="42"/>
                </a:cubicBezTo>
                <a:cubicBezTo>
                  <a:pt x="41" y="42"/>
                  <a:pt x="42" y="41"/>
                  <a:pt x="42" y="41"/>
                </a:cubicBezTo>
                <a:cubicBezTo>
                  <a:pt x="48" y="31"/>
                  <a:pt x="48" y="31"/>
                  <a:pt x="48" y="31"/>
                </a:cubicBezTo>
                <a:cubicBezTo>
                  <a:pt x="48" y="30"/>
                  <a:pt x="48" y="28"/>
                  <a:pt x="47" y="28"/>
                </a:cubicBezTo>
                <a:close/>
                <a:moveTo>
                  <a:pt x="24" y="32"/>
                </a:moveTo>
                <a:cubicBezTo>
                  <a:pt x="20" y="32"/>
                  <a:pt x="16" y="28"/>
                  <a:pt x="16" y="24"/>
                </a:cubicBezTo>
                <a:cubicBezTo>
                  <a:pt x="16" y="19"/>
                  <a:pt x="20" y="16"/>
                  <a:pt x="24" y="16"/>
                </a:cubicBezTo>
                <a:cubicBezTo>
                  <a:pt x="28" y="16"/>
                  <a:pt x="32" y="19"/>
                  <a:pt x="32" y="24"/>
                </a:cubicBezTo>
                <a:cubicBezTo>
                  <a:pt x="32" y="28"/>
                  <a:pt x="28" y="32"/>
                  <a:pt x="24" y="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50" name="Oval 149">
            <a:extLst>
              <a:ext uri="{FF2B5EF4-FFF2-40B4-BE49-F238E27FC236}">
                <a16:creationId xmlns:a16="http://schemas.microsoft.com/office/drawing/2014/main" id="{87FB5EDB-E0B4-4172-9C1F-75EB4A1C8473}"/>
              </a:ext>
            </a:extLst>
          </p:cNvPr>
          <p:cNvSpPr>
            <a:spLocks noChangeArrowheads="1"/>
          </p:cNvSpPr>
          <p:nvPr/>
        </p:nvSpPr>
        <p:spPr bwMode="auto">
          <a:xfrm>
            <a:off x="15831174" y="588149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3" name="Oval 162">
            <a:extLst>
              <a:ext uri="{FF2B5EF4-FFF2-40B4-BE49-F238E27FC236}">
                <a16:creationId xmlns:a16="http://schemas.microsoft.com/office/drawing/2014/main" id="{87599B44-765B-4FB4-A888-4CC637159D42}"/>
              </a:ext>
            </a:extLst>
          </p:cNvPr>
          <p:cNvSpPr>
            <a:spLocks noChangeArrowheads="1"/>
          </p:cNvSpPr>
          <p:nvPr/>
        </p:nvSpPr>
        <p:spPr bwMode="auto">
          <a:xfrm>
            <a:off x="15881048" y="588149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4" name="Oval 163">
            <a:extLst>
              <a:ext uri="{FF2B5EF4-FFF2-40B4-BE49-F238E27FC236}">
                <a16:creationId xmlns:a16="http://schemas.microsoft.com/office/drawing/2014/main" id="{2286D93C-D0D7-416B-B7AF-CD9EEECC53A2}"/>
              </a:ext>
            </a:extLst>
          </p:cNvPr>
          <p:cNvSpPr>
            <a:spLocks noChangeArrowheads="1"/>
          </p:cNvSpPr>
          <p:nvPr/>
        </p:nvSpPr>
        <p:spPr bwMode="auto">
          <a:xfrm>
            <a:off x="15831174" y="605474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5" name="Oval 164">
            <a:extLst>
              <a:ext uri="{FF2B5EF4-FFF2-40B4-BE49-F238E27FC236}">
                <a16:creationId xmlns:a16="http://schemas.microsoft.com/office/drawing/2014/main" id="{5BB14E40-1DA0-4F21-AFBD-7E77C37F2464}"/>
              </a:ext>
            </a:extLst>
          </p:cNvPr>
          <p:cNvSpPr>
            <a:spLocks noChangeArrowheads="1"/>
          </p:cNvSpPr>
          <p:nvPr/>
        </p:nvSpPr>
        <p:spPr bwMode="auto">
          <a:xfrm>
            <a:off x="15881048" y="605474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9" name="Freeform 119">
            <a:extLst>
              <a:ext uri="{FF2B5EF4-FFF2-40B4-BE49-F238E27FC236}">
                <a16:creationId xmlns:a16="http://schemas.microsoft.com/office/drawing/2014/main" id="{E0F66E01-8972-40F8-ADF9-AED54A7ED152}"/>
              </a:ext>
            </a:extLst>
          </p:cNvPr>
          <p:cNvSpPr>
            <a:spLocks noEditPoints="1"/>
          </p:cNvSpPr>
          <p:nvPr/>
        </p:nvSpPr>
        <p:spPr bwMode="auto">
          <a:xfrm>
            <a:off x="8579090" y="5830309"/>
            <a:ext cx="73502" cy="123378"/>
          </a:xfrm>
          <a:custGeom>
            <a:avLst/>
            <a:gdLst>
              <a:gd name="T0" fmla="*/ 6 w 12"/>
              <a:gd name="T1" fmla="*/ 7 h 20"/>
              <a:gd name="T2" fmla="*/ 4 w 12"/>
              <a:gd name="T3" fmla="*/ 7 h 20"/>
              <a:gd name="T4" fmla="*/ 8 w 12"/>
              <a:gd name="T5" fmla="*/ 4 h 20"/>
              <a:gd name="T6" fmla="*/ 10 w 12"/>
              <a:gd name="T7" fmla="*/ 2 h 20"/>
              <a:gd name="T8" fmla="*/ 8 w 12"/>
              <a:gd name="T9" fmla="*/ 0 h 20"/>
              <a:gd name="T10" fmla="*/ 0 w 12"/>
              <a:gd name="T11" fmla="*/ 9 h 20"/>
              <a:gd name="T12" fmla="*/ 0 w 12"/>
              <a:gd name="T13" fmla="*/ 13 h 20"/>
              <a:gd name="T14" fmla="*/ 6 w 12"/>
              <a:gd name="T15" fmla="*/ 20 h 20"/>
              <a:gd name="T16" fmla="*/ 12 w 12"/>
              <a:gd name="T17" fmla="*/ 13 h 20"/>
              <a:gd name="T18" fmla="*/ 6 w 12"/>
              <a:gd name="T19" fmla="*/ 7 h 20"/>
              <a:gd name="T20" fmla="*/ 6 w 12"/>
              <a:gd name="T21" fmla="*/ 16 h 20"/>
              <a:gd name="T22" fmla="*/ 4 w 12"/>
              <a:gd name="T23" fmla="*/ 13 h 20"/>
              <a:gd name="T24" fmla="*/ 6 w 12"/>
              <a:gd name="T25" fmla="*/ 11 h 20"/>
              <a:gd name="T26" fmla="*/ 8 w 12"/>
              <a:gd name="T27" fmla="*/ 13 h 20"/>
              <a:gd name="T28" fmla="*/ 6 w 12"/>
              <a:gd name="T2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20">
                <a:moveTo>
                  <a:pt x="6" y="7"/>
                </a:moveTo>
                <a:cubicBezTo>
                  <a:pt x="5" y="7"/>
                  <a:pt x="5" y="7"/>
                  <a:pt x="4" y="7"/>
                </a:cubicBezTo>
                <a:cubicBezTo>
                  <a:pt x="5" y="5"/>
                  <a:pt x="6" y="4"/>
                  <a:pt x="8" y="4"/>
                </a:cubicBezTo>
                <a:cubicBezTo>
                  <a:pt x="9" y="4"/>
                  <a:pt x="10" y="3"/>
                  <a:pt x="10" y="2"/>
                </a:cubicBezTo>
                <a:cubicBezTo>
                  <a:pt x="10" y="1"/>
                  <a:pt x="9" y="0"/>
                  <a:pt x="8" y="0"/>
                </a:cubicBezTo>
                <a:cubicBezTo>
                  <a:pt x="2" y="0"/>
                  <a:pt x="0" y="5"/>
                  <a:pt x="0" y="9"/>
                </a:cubicBezTo>
                <a:cubicBezTo>
                  <a:pt x="0" y="13"/>
                  <a:pt x="0" y="13"/>
                  <a:pt x="0" y="13"/>
                </a:cubicBezTo>
                <a:cubicBezTo>
                  <a:pt x="0" y="17"/>
                  <a:pt x="2" y="20"/>
                  <a:pt x="6" y="20"/>
                </a:cubicBezTo>
                <a:cubicBezTo>
                  <a:pt x="10" y="20"/>
                  <a:pt x="12" y="17"/>
                  <a:pt x="12" y="13"/>
                </a:cubicBezTo>
                <a:cubicBezTo>
                  <a:pt x="12" y="9"/>
                  <a:pt x="10" y="7"/>
                  <a:pt x="6" y="7"/>
                </a:cubicBezTo>
                <a:close/>
                <a:moveTo>
                  <a:pt x="6" y="16"/>
                </a:moveTo>
                <a:cubicBezTo>
                  <a:pt x="5" y="16"/>
                  <a:pt x="4" y="16"/>
                  <a:pt x="4" y="13"/>
                </a:cubicBezTo>
                <a:cubicBezTo>
                  <a:pt x="4" y="11"/>
                  <a:pt x="5" y="11"/>
                  <a:pt x="6" y="11"/>
                </a:cubicBezTo>
                <a:cubicBezTo>
                  <a:pt x="7" y="11"/>
                  <a:pt x="8" y="11"/>
                  <a:pt x="8" y="13"/>
                </a:cubicBezTo>
                <a:cubicBezTo>
                  <a:pt x="8" y="16"/>
                  <a:pt x="7" y="16"/>
                  <a:pt x="6" y="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70" name="Freeform 120">
            <a:extLst>
              <a:ext uri="{FF2B5EF4-FFF2-40B4-BE49-F238E27FC236}">
                <a16:creationId xmlns:a16="http://schemas.microsoft.com/office/drawing/2014/main" id="{13D8D893-043D-4B7A-A515-3293CE543537}"/>
              </a:ext>
            </a:extLst>
          </p:cNvPr>
          <p:cNvSpPr>
            <a:spLocks noEditPoints="1"/>
          </p:cNvSpPr>
          <p:nvPr/>
        </p:nvSpPr>
        <p:spPr bwMode="auto">
          <a:xfrm>
            <a:off x="8665714" y="5830309"/>
            <a:ext cx="73502" cy="123378"/>
          </a:xfrm>
          <a:custGeom>
            <a:avLst/>
            <a:gdLst>
              <a:gd name="T0" fmla="*/ 11 w 12"/>
              <a:gd name="T1" fmla="*/ 10 h 20"/>
              <a:gd name="T2" fmla="*/ 11 w 12"/>
              <a:gd name="T3" fmla="*/ 2 h 20"/>
              <a:gd name="T4" fmla="*/ 9 w 12"/>
              <a:gd name="T5" fmla="*/ 0 h 20"/>
              <a:gd name="T6" fmla="*/ 7 w 12"/>
              <a:gd name="T7" fmla="*/ 1 h 20"/>
              <a:gd name="T8" fmla="*/ 0 w 12"/>
              <a:gd name="T9" fmla="*/ 11 h 20"/>
              <a:gd name="T10" fmla="*/ 0 w 12"/>
              <a:gd name="T11" fmla="*/ 13 h 20"/>
              <a:gd name="T12" fmla="*/ 2 w 12"/>
              <a:gd name="T13" fmla="*/ 14 h 20"/>
              <a:gd name="T14" fmla="*/ 7 w 12"/>
              <a:gd name="T15" fmla="*/ 14 h 20"/>
              <a:gd name="T16" fmla="*/ 7 w 12"/>
              <a:gd name="T17" fmla="*/ 18 h 20"/>
              <a:gd name="T18" fmla="*/ 9 w 12"/>
              <a:gd name="T19" fmla="*/ 20 h 20"/>
              <a:gd name="T20" fmla="*/ 11 w 12"/>
              <a:gd name="T21" fmla="*/ 18 h 20"/>
              <a:gd name="T22" fmla="*/ 11 w 12"/>
              <a:gd name="T23" fmla="*/ 14 h 20"/>
              <a:gd name="T24" fmla="*/ 12 w 12"/>
              <a:gd name="T25" fmla="*/ 12 h 20"/>
              <a:gd name="T26" fmla="*/ 11 w 12"/>
              <a:gd name="T27" fmla="*/ 10 h 20"/>
              <a:gd name="T28" fmla="*/ 7 w 12"/>
              <a:gd name="T29" fmla="*/ 10 h 20"/>
              <a:gd name="T30" fmla="*/ 4 w 12"/>
              <a:gd name="T31" fmla="*/ 10 h 20"/>
              <a:gd name="T32" fmla="*/ 7 w 12"/>
              <a:gd name="T33" fmla="*/ 6 h 20"/>
              <a:gd name="T34" fmla="*/ 7 w 12"/>
              <a:gd name="T35"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0">
                <a:moveTo>
                  <a:pt x="11" y="10"/>
                </a:moveTo>
                <a:cubicBezTo>
                  <a:pt x="11" y="2"/>
                  <a:pt x="11" y="2"/>
                  <a:pt x="11" y="2"/>
                </a:cubicBezTo>
                <a:cubicBezTo>
                  <a:pt x="11" y="1"/>
                  <a:pt x="10" y="1"/>
                  <a:pt x="9" y="0"/>
                </a:cubicBezTo>
                <a:cubicBezTo>
                  <a:pt x="9" y="0"/>
                  <a:pt x="8" y="0"/>
                  <a:pt x="7" y="1"/>
                </a:cubicBezTo>
                <a:cubicBezTo>
                  <a:pt x="0" y="11"/>
                  <a:pt x="0" y="11"/>
                  <a:pt x="0" y="11"/>
                </a:cubicBezTo>
                <a:cubicBezTo>
                  <a:pt x="0" y="12"/>
                  <a:pt x="0" y="13"/>
                  <a:pt x="0" y="13"/>
                </a:cubicBezTo>
                <a:cubicBezTo>
                  <a:pt x="0" y="14"/>
                  <a:pt x="1" y="14"/>
                  <a:pt x="2" y="14"/>
                </a:cubicBezTo>
                <a:cubicBezTo>
                  <a:pt x="7" y="14"/>
                  <a:pt x="7" y="14"/>
                  <a:pt x="7" y="14"/>
                </a:cubicBezTo>
                <a:cubicBezTo>
                  <a:pt x="7" y="18"/>
                  <a:pt x="7" y="18"/>
                  <a:pt x="7" y="18"/>
                </a:cubicBezTo>
                <a:cubicBezTo>
                  <a:pt x="7" y="19"/>
                  <a:pt x="8" y="20"/>
                  <a:pt x="9" y="20"/>
                </a:cubicBezTo>
                <a:cubicBezTo>
                  <a:pt x="10" y="20"/>
                  <a:pt x="11" y="19"/>
                  <a:pt x="11" y="18"/>
                </a:cubicBezTo>
                <a:cubicBezTo>
                  <a:pt x="11" y="14"/>
                  <a:pt x="11" y="14"/>
                  <a:pt x="11" y="14"/>
                </a:cubicBezTo>
                <a:cubicBezTo>
                  <a:pt x="11" y="14"/>
                  <a:pt x="12" y="13"/>
                  <a:pt x="12" y="12"/>
                </a:cubicBezTo>
                <a:cubicBezTo>
                  <a:pt x="12" y="11"/>
                  <a:pt x="11" y="11"/>
                  <a:pt x="11" y="10"/>
                </a:cubicBezTo>
                <a:close/>
                <a:moveTo>
                  <a:pt x="7" y="10"/>
                </a:moveTo>
                <a:cubicBezTo>
                  <a:pt x="4" y="10"/>
                  <a:pt x="4" y="10"/>
                  <a:pt x="4" y="10"/>
                </a:cubicBezTo>
                <a:cubicBezTo>
                  <a:pt x="7" y="6"/>
                  <a:pt x="7" y="6"/>
                  <a:pt x="7" y="6"/>
                </a:cubicBezTo>
                <a:lnTo>
                  <a:pt x="7" y="10"/>
                </a:lnTo>
                <a:close/>
              </a:path>
            </a:pathLst>
          </a:cu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2" name="TextBox 1">
            <a:extLst>
              <a:ext uri="{FF2B5EF4-FFF2-40B4-BE49-F238E27FC236}">
                <a16:creationId xmlns:a16="http://schemas.microsoft.com/office/drawing/2014/main" id="{A82892B6-4959-E370-E8FB-8201352B0058}"/>
              </a:ext>
            </a:extLst>
          </p:cNvPr>
          <p:cNvSpPr txBox="1"/>
          <p:nvPr/>
        </p:nvSpPr>
        <p:spPr>
          <a:xfrm>
            <a:off x="1627" y="5996226"/>
            <a:ext cx="24383960" cy="1723549"/>
          </a:xfrm>
          <a:prstGeom prst="rect">
            <a:avLst/>
          </a:prstGeom>
          <a:noFill/>
        </p:spPr>
        <p:txBody>
          <a:bodyPr wrap="square" rtlCol="0">
            <a:spAutoFit/>
          </a:bodyPr>
          <a:lstStyle/>
          <a:p>
            <a:pPr algn="ctr"/>
            <a:r>
              <a:rPr lang="en-US" altLang="x-none" sz="6600" b="1" dirty="0">
                <a:latin typeface="Century Gothic" panose="020B0502020202020204" pitchFamily="34" charset="0"/>
                <a:ea typeface="Open Sans" panose="020B0606030504020204" pitchFamily="34" charset="0"/>
                <a:cs typeface="Open Sans" panose="020B0606030504020204" pitchFamily="34" charset="0"/>
                <a:sym typeface="Poppins Medium" charset="0"/>
              </a:rPr>
              <a:t>Preamble  </a:t>
            </a:r>
            <a:endParaRPr lang="x-none" altLang="x-none" sz="6600" b="1" dirty="0">
              <a:latin typeface="Century Gothic" panose="020B0502020202020204" pitchFamily="34" charset="0"/>
              <a:ea typeface="Open Sans" panose="020B0606030504020204" pitchFamily="34" charset="0"/>
              <a:cs typeface="Open Sans" panose="020B0606030504020204" pitchFamily="34" charset="0"/>
              <a:sym typeface="Poppins Medium" charset="0"/>
            </a:endParaRPr>
          </a:p>
          <a:p>
            <a:pPr algn="ctr"/>
            <a:endParaRPr lang="en-US" sz="4000" dirty="0"/>
          </a:p>
        </p:txBody>
      </p:sp>
      <p:sp>
        <p:nvSpPr>
          <p:cNvPr id="3" name="Date Placeholder 1">
            <a:extLst>
              <a:ext uri="{FF2B5EF4-FFF2-40B4-BE49-F238E27FC236}">
                <a16:creationId xmlns:a16="http://schemas.microsoft.com/office/drawing/2014/main" id="{CDD17A74-961F-BEF8-083F-3AF8615E00CD}"/>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pic>
        <p:nvPicPr>
          <p:cNvPr id="4" name="Picture 3">
            <a:extLst>
              <a:ext uri="{FF2B5EF4-FFF2-40B4-BE49-F238E27FC236}">
                <a16:creationId xmlns:a16="http://schemas.microsoft.com/office/drawing/2014/main" id="{0C3BAB12-FFB0-51F9-B573-F3B5A765AE03}"/>
              </a:ext>
            </a:extLst>
          </p:cNvPr>
          <p:cNvPicPr>
            <a:picLocks noChangeAspect="1"/>
          </p:cNvPicPr>
          <p:nvPr/>
        </p:nvPicPr>
        <p:blipFill>
          <a:blip r:embed="rId2"/>
          <a:stretch>
            <a:fillRect/>
          </a:stretch>
        </p:blipFill>
        <p:spPr>
          <a:xfrm>
            <a:off x="288920" y="239165"/>
            <a:ext cx="1105871" cy="893896"/>
          </a:xfrm>
          <a:prstGeom prst="rect">
            <a:avLst/>
          </a:prstGeom>
        </p:spPr>
      </p:pic>
      <p:sp>
        <p:nvSpPr>
          <p:cNvPr id="5" name="Rectangle 4">
            <a:extLst>
              <a:ext uri="{FF2B5EF4-FFF2-40B4-BE49-F238E27FC236}">
                <a16:creationId xmlns:a16="http://schemas.microsoft.com/office/drawing/2014/main" id="{E755EA5C-A63A-B640-9746-DB69F2038DF8}"/>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6" name="Slide Number Placeholder 2">
            <a:extLst>
              <a:ext uri="{FF2B5EF4-FFF2-40B4-BE49-F238E27FC236}">
                <a16:creationId xmlns:a16="http://schemas.microsoft.com/office/drawing/2014/main" id="{42388297-9F0B-80E8-E9E7-00A2818DA902}"/>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3</a:t>
            </a:fld>
            <a:endParaRPr lang="en-US" sz="2000" dirty="0">
              <a:solidFill>
                <a:schemeClr val="tx1">
                  <a:lumMod val="50000"/>
                  <a:lumOff val="50000"/>
                </a:schemeClr>
              </a:solidFill>
            </a:endParaRPr>
          </a:p>
        </p:txBody>
      </p:sp>
    </p:spTree>
    <p:extLst>
      <p:ext uri="{BB962C8B-B14F-4D97-AF65-F5344CB8AC3E}">
        <p14:creationId xmlns:p14="http://schemas.microsoft.com/office/powerpoint/2010/main" val="3348757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9"/>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E7C251-D6ED-4C4E-A362-F0251D2345FB}" type="slidenum">
              <a:rPr lang="id-ID" smtClean="0"/>
              <a:pPr/>
              <a:t>30</a:t>
            </a:fld>
            <a:endParaRPr lang="id-ID" dirty="0">
              <a:solidFill>
                <a:schemeClr val="bg1"/>
              </a:solidFill>
            </a:endParaRPr>
          </a:p>
        </p:txBody>
      </p:sp>
      <p:cxnSp>
        <p:nvCxnSpPr>
          <p:cNvPr id="68" name="Straight Connector 67">
            <a:extLst>
              <a:ext uri="{FF2B5EF4-FFF2-40B4-BE49-F238E27FC236}">
                <a16:creationId xmlns:a16="http://schemas.microsoft.com/office/drawing/2014/main" id="{2416E5B2-F6C2-47F1-8559-4B8C945E2245}"/>
              </a:ext>
            </a:extLst>
          </p:cNvPr>
          <p:cNvCxnSpPr>
            <a:cxnSpLocks/>
            <a:stCxn id="93" idx="6"/>
            <a:endCxn id="93" idx="2"/>
          </p:cNvCxnSpPr>
          <p:nvPr/>
        </p:nvCxnSpPr>
        <p:spPr>
          <a:xfrm>
            <a:off x="10722703" y="3526918"/>
            <a:ext cx="2941768"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6EA1A58-77BB-4A2A-8581-81605117139E}"/>
              </a:ext>
            </a:extLst>
          </p:cNvPr>
          <p:cNvCxnSpPr>
            <a:stCxn id="93" idx="7"/>
            <a:endCxn id="93" idx="3"/>
          </p:cNvCxnSpPr>
          <p:nvPr/>
        </p:nvCxnSpPr>
        <p:spPr>
          <a:xfrm flipH="1">
            <a:off x="10722703" y="3526918"/>
            <a:ext cx="2941768"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5246F93-37A8-47A4-A2AD-B5DBE9605899}"/>
              </a:ext>
            </a:extLst>
          </p:cNvPr>
          <p:cNvCxnSpPr>
            <a:stCxn id="93" idx="5"/>
            <a:endCxn id="93" idx="1"/>
          </p:cNvCxnSpPr>
          <p:nvPr/>
        </p:nvCxnSpPr>
        <p:spPr>
          <a:xfrm>
            <a:off x="8642615" y="5607006"/>
            <a:ext cx="7101944" cy="294176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F2DDB99-B0E0-46FE-B2D6-1C4CBB2EC45F}"/>
              </a:ext>
            </a:extLst>
          </p:cNvPr>
          <p:cNvCxnSpPr>
            <a:stCxn id="93" idx="4"/>
            <a:endCxn id="93" idx="0"/>
          </p:cNvCxnSpPr>
          <p:nvPr/>
        </p:nvCxnSpPr>
        <p:spPr>
          <a:xfrm flipV="1">
            <a:off x="8642615" y="5607006"/>
            <a:ext cx="7101944" cy="294176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73427DA-BAEE-47A7-867E-47EDE7FA4034}"/>
              </a:ext>
            </a:extLst>
          </p:cNvPr>
          <p:cNvCxnSpPr>
            <a:stCxn id="93" idx="5"/>
            <a:endCxn id="93" idx="7"/>
          </p:cNvCxnSpPr>
          <p:nvPr/>
        </p:nvCxnSpPr>
        <p:spPr>
          <a:xfrm flipV="1">
            <a:off x="8642615" y="3526918"/>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5085FA2-0C16-42B5-B4DB-334B7A7FC240}"/>
              </a:ext>
            </a:extLst>
          </p:cNvPr>
          <p:cNvCxnSpPr>
            <a:stCxn id="93" idx="5"/>
            <a:endCxn id="93" idx="2"/>
          </p:cNvCxnSpPr>
          <p:nvPr/>
        </p:nvCxnSpPr>
        <p:spPr>
          <a:xfrm>
            <a:off x="8642615" y="5607006"/>
            <a:ext cx="5021856"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1E900A0-829D-46A7-BDFB-766EB056C374}"/>
              </a:ext>
            </a:extLst>
          </p:cNvPr>
          <p:cNvCxnSpPr>
            <a:stCxn id="93" idx="5"/>
            <a:endCxn id="93" idx="3"/>
          </p:cNvCxnSpPr>
          <p:nvPr/>
        </p:nvCxnSpPr>
        <p:spPr>
          <a:xfrm>
            <a:off x="8642615" y="5607006"/>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D487408-7A1A-4D46-9187-E1B6DC851E73}"/>
              </a:ext>
            </a:extLst>
          </p:cNvPr>
          <p:cNvCxnSpPr>
            <a:stCxn id="93" idx="6"/>
            <a:endCxn id="93" idx="4"/>
          </p:cNvCxnSpPr>
          <p:nvPr/>
        </p:nvCxnSpPr>
        <p:spPr>
          <a:xfrm flipH="1">
            <a:off x="8642615" y="3526918"/>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280C465-2549-46C1-8C29-560F42A5ABDC}"/>
              </a:ext>
            </a:extLst>
          </p:cNvPr>
          <p:cNvCxnSpPr>
            <a:cxnSpLocks/>
            <a:stCxn id="93" idx="6"/>
            <a:endCxn id="93" idx="3"/>
          </p:cNvCxnSpPr>
          <p:nvPr/>
        </p:nvCxnSpPr>
        <p:spPr>
          <a:xfrm>
            <a:off x="10722703" y="3526918"/>
            <a:ext cx="0"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C7EAD2E-F50B-4013-8B56-364AE0B6278D}"/>
              </a:ext>
            </a:extLst>
          </p:cNvPr>
          <p:cNvCxnSpPr>
            <a:stCxn id="93" idx="6"/>
          </p:cNvCxnSpPr>
          <p:nvPr/>
        </p:nvCxnSpPr>
        <p:spPr>
          <a:xfrm>
            <a:off x="10722704" y="3526918"/>
            <a:ext cx="5187934" cy="51964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9CFBA32-DDD0-4A0A-B731-D9A9616C8EE2}"/>
              </a:ext>
            </a:extLst>
          </p:cNvPr>
          <p:cNvCxnSpPr>
            <a:stCxn id="93" idx="6"/>
            <a:endCxn id="93" idx="0"/>
          </p:cNvCxnSpPr>
          <p:nvPr/>
        </p:nvCxnSpPr>
        <p:spPr>
          <a:xfrm>
            <a:off x="10722703" y="3526918"/>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6B0DE8D-6E55-41FE-AFE0-7C23951D561A}"/>
              </a:ext>
            </a:extLst>
          </p:cNvPr>
          <p:cNvCxnSpPr>
            <a:stCxn id="93" idx="7"/>
            <a:endCxn id="93" idx="4"/>
          </p:cNvCxnSpPr>
          <p:nvPr/>
        </p:nvCxnSpPr>
        <p:spPr>
          <a:xfrm flipH="1">
            <a:off x="8642615" y="3526918"/>
            <a:ext cx="5021856"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7AC6315-185E-4A35-BF30-6B4F433F9367}"/>
              </a:ext>
            </a:extLst>
          </p:cNvPr>
          <p:cNvCxnSpPr>
            <a:stCxn id="93" idx="7"/>
            <a:endCxn id="93" idx="2"/>
          </p:cNvCxnSpPr>
          <p:nvPr/>
        </p:nvCxnSpPr>
        <p:spPr>
          <a:xfrm>
            <a:off x="13664473" y="3526918"/>
            <a:ext cx="0" cy="710194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2206A0F-8A3F-4F7E-89B7-804F670327E7}"/>
              </a:ext>
            </a:extLst>
          </p:cNvPr>
          <p:cNvCxnSpPr>
            <a:stCxn id="93" idx="7"/>
            <a:endCxn id="93" idx="1"/>
          </p:cNvCxnSpPr>
          <p:nvPr/>
        </p:nvCxnSpPr>
        <p:spPr>
          <a:xfrm>
            <a:off x="13664473" y="3526918"/>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F7E894F-51D6-49C7-A7D6-09AF0A303366}"/>
              </a:ext>
            </a:extLst>
          </p:cNvPr>
          <p:cNvCxnSpPr>
            <a:stCxn id="93" idx="0"/>
            <a:endCxn id="93" idx="3"/>
          </p:cNvCxnSpPr>
          <p:nvPr/>
        </p:nvCxnSpPr>
        <p:spPr>
          <a:xfrm flipH="1">
            <a:off x="10722703" y="5607006"/>
            <a:ext cx="5021856"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799BAE2-FB63-4C80-B692-CB599381844E}"/>
              </a:ext>
            </a:extLst>
          </p:cNvPr>
          <p:cNvCxnSpPr>
            <a:stCxn id="93" idx="0"/>
            <a:endCxn id="93" idx="2"/>
          </p:cNvCxnSpPr>
          <p:nvPr/>
        </p:nvCxnSpPr>
        <p:spPr>
          <a:xfrm flipH="1">
            <a:off x="13664473" y="5607006"/>
            <a:ext cx="2080088" cy="5021856"/>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BFBCCFF-C0FC-47E3-AAB5-64A203862609}"/>
              </a:ext>
            </a:extLst>
          </p:cNvPr>
          <p:cNvCxnSpPr>
            <a:stCxn id="93" idx="1"/>
            <a:endCxn id="93" idx="3"/>
          </p:cNvCxnSpPr>
          <p:nvPr/>
        </p:nvCxnSpPr>
        <p:spPr>
          <a:xfrm flipH="1">
            <a:off x="10722703" y="8548774"/>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C6C09E9-0C3C-4667-BF97-42067D911274}"/>
              </a:ext>
            </a:extLst>
          </p:cNvPr>
          <p:cNvCxnSpPr>
            <a:stCxn id="93" idx="2"/>
            <a:endCxn id="93" idx="4"/>
          </p:cNvCxnSpPr>
          <p:nvPr/>
        </p:nvCxnSpPr>
        <p:spPr>
          <a:xfrm flipH="1" flipV="1">
            <a:off x="8642615" y="8548774"/>
            <a:ext cx="5021856" cy="208008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3" name="Octagon 92">
            <a:extLst>
              <a:ext uri="{FF2B5EF4-FFF2-40B4-BE49-F238E27FC236}">
                <a16:creationId xmlns:a16="http://schemas.microsoft.com/office/drawing/2014/main" id="{59839A84-906D-4193-B94B-ED8A3AA14B51}"/>
              </a:ext>
            </a:extLst>
          </p:cNvPr>
          <p:cNvSpPr/>
          <p:nvPr/>
        </p:nvSpPr>
        <p:spPr>
          <a:xfrm>
            <a:off x="8642615" y="3526918"/>
            <a:ext cx="7101944" cy="7101944"/>
          </a:xfrm>
          <a:prstGeom prst="octagon">
            <a:avLst/>
          </a:prstGeom>
          <a:noFill/>
          <a:ln w="3175">
            <a:solidFill>
              <a:schemeClr val="bg1">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00"/>
          </a:p>
        </p:txBody>
      </p:sp>
      <p:cxnSp>
        <p:nvCxnSpPr>
          <p:cNvPr id="100" name="Straight Connector 99">
            <a:extLst>
              <a:ext uri="{FF2B5EF4-FFF2-40B4-BE49-F238E27FC236}">
                <a16:creationId xmlns:a16="http://schemas.microsoft.com/office/drawing/2014/main" id="{AA9C0D2B-C3F3-45CC-9C92-6A3D85F6971A}"/>
              </a:ext>
            </a:extLst>
          </p:cNvPr>
          <p:cNvCxnSpPr>
            <a:stCxn id="93" idx="1"/>
            <a:endCxn id="93" idx="4"/>
          </p:cNvCxnSpPr>
          <p:nvPr/>
        </p:nvCxnSpPr>
        <p:spPr>
          <a:xfrm flipH="1">
            <a:off x="8642615" y="8548774"/>
            <a:ext cx="7101944"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F82AB5A-50BA-43C0-87D1-6CEC1323F1A7}"/>
              </a:ext>
            </a:extLst>
          </p:cNvPr>
          <p:cNvCxnSpPr>
            <a:stCxn id="93" idx="5"/>
            <a:endCxn id="93" idx="0"/>
          </p:cNvCxnSpPr>
          <p:nvPr/>
        </p:nvCxnSpPr>
        <p:spPr>
          <a:xfrm>
            <a:off x="8642615" y="5607006"/>
            <a:ext cx="7101944"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9" name="Freeform 81">
            <a:extLst>
              <a:ext uri="{FF2B5EF4-FFF2-40B4-BE49-F238E27FC236}">
                <a16:creationId xmlns:a16="http://schemas.microsoft.com/office/drawing/2014/main" id="{30602A19-A6A5-4702-B891-CFBA168811EF}"/>
              </a:ext>
            </a:extLst>
          </p:cNvPr>
          <p:cNvSpPr>
            <a:spLocks/>
          </p:cNvSpPr>
          <p:nvPr/>
        </p:nvSpPr>
        <p:spPr bwMode="auto">
          <a:xfrm>
            <a:off x="8617152" y="8026186"/>
            <a:ext cx="23626" cy="49876"/>
          </a:xfrm>
          <a:custGeom>
            <a:avLst/>
            <a:gdLst>
              <a:gd name="T0" fmla="*/ 2 w 4"/>
              <a:gd name="T1" fmla="*/ 0 h 8"/>
              <a:gd name="T2" fmla="*/ 0 w 4"/>
              <a:gd name="T3" fmla="*/ 2 h 8"/>
              <a:gd name="T4" fmla="*/ 0 w 4"/>
              <a:gd name="T5" fmla="*/ 6 h 8"/>
              <a:gd name="T6" fmla="*/ 2 w 4"/>
              <a:gd name="T7" fmla="*/ 8 h 8"/>
              <a:gd name="T8" fmla="*/ 4 w 4"/>
              <a:gd name="T9" fmla="*/ 6 h 8"/>
              <a:gd name="T10" fmla="*/ 4 w 4"/>
              <a:gd name="T11" fmla="*/ 2 h 8"/>
              <a:gd name="T12" fmla="*/ 2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0"/>
                </a:moveTo>
                <a:cubicBezTo>
                  <a:pt x="1" y="0"/>
                  <a:pt x="0" y="1"/>
                  <a:pt x="0" y="2"/>
                </a:cubicBezTo>
                <a:cubicBezTo>
                  <a:pt x="0" y="6"/>
                  <a:pt x="0" y="6"/>
                  <a:pt x="0" y="6"/>
                </a:cubicBezTo>
                <a:cubicBezTo>
                  <a:pt x="0" y="7"/>
                  <a:pt x="1" y="8"/>
                  <a:pt x="2" y="8"/>
                </a:cubicBezTo>
                <a:cubicBezTo>
                  <a:pt x="3" y="8"/>
                  <a:pt x="4" y="7"/>
                  <a:pt x="4" y="6"/>
                </a:cubicBezTo>
                <a:cubicBezTo>
                  <a:pt x="4" y="2"/>
                  <a:pt x="4" y="2"/>
                  <a:pt x="4" y="2"/>
                </a:cubicBezTo>
                <a:cubicBezTo>
                  <a:pt x="4" y="1"/>
                  <a:pt x="3" y="0"/>
                  <a:pt x="2" y="0"/>
                </a:cubicBezTo>
                <a:close/>
              </a:path>
            </a:pathLst>
          </a:cu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30" name="Freeform 82">
            <a:extLst>
              <a:ext uri="{FF2B5EF4-FFF2-40B4-BE49-F238E27FC236}">
                <a16:creationId xmlns:a16="http://schemas.microsoft.com/office/drawing/2014/main" id="{7B00C3F7-991F-4D52-9065-F9D7E11E8581}"/>
              </a:ext>
            </a:extLst>
          </p:cNvPr>
          <p:cNvSpPr>
            <a:spLocks/>
          </p:cNvSpPr>
          <p:nvPr/>
        </p:nvSpPr>
        <p:spPr bwMode="auto">
          <a:xfrm>
            <a:off x="8667026" y="8026186"/>
            <a:ext cx="23626" cy="49876"/>
          </a:xfrm>
          <a:custGeom>
            <a:avLst/>
            <a:gdLst>
              <a:gd name="T0" fmla="*/ 2 w 4"/>
              <a:gd name="T1" fmla="*/ 0 h 8"/>
              <a:gd name="T2" fmla="*/ 0 w 4"/>
              <a:gd name="T3" fmla="*/ 2 h 8"/>
              <a:gd name="T4" fmla="*/ 0 w 4"/>
              <a:gd name="T5" fmla="*/ 6 h 8"/>
              <a:gd name="T6" fmla="*/ 2 w 4"/>
              <a:gd name="T7" fmla="*/ 8 h 8"/>
              <a:gd name="T8" fmla="*/ 4 w 4"/>
              <a:gd name="T9" fmla="*/ 6 h 8"/>
              <a:gd name="T10" fmla="*/ 4 w 4"/>
              <a:gd name="T11" fmla="*/ 2 h 8"/>
              <a:gd name="T12" fmla="*/ 2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0"/>
                </a:moveTo>
                <a:cubicBezTo>
                  <a:pt x="1" y="0"/>
                  <a:pt x="0" y="1"/>
                  <a:pt x="0" y="2"/>
                </a:cubicBezTo>
                <a:cubicBezTo>
                  <a:pt x="0" y="6"/>
                  <a:pt x="0" y="6"/>
                  <a:pt x="0" y="6"/>
                </a:cubicBezTo>
                <a:cubicBezTo>
                  <a:pt x="0" y="7"/>
                  <a:pt x="1" y="8"/>
                  <a:pt x="2" y="8"/>
                </a:cubicBezTo>
                <a:cubicBezTo>
                  <a:pt x="3" y="8"/>
                  <a:pt x="4" y="7"/>
                  <a:pt x="4" y="6"/>
                </a:cubicBezTo>
                <a:cubicBezTo>
                  <a:pt x="4" y="2"/>
                  <a:pt x="4" y="2"/>
                  <a:pt x="4" y="2"/>
                </a:cubicBezTo>
                <a:cubicBezTo>
                  <a:pt x="4" y="1"/>
                  <a:pt x="3" y="0"/>
                  <a:pt x="2" y="0"/>
                </a:cubicBezTo>
                <a:close/>
              </a:path>
            </a:pathLst>
          </a:cu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32" name="Freeform 87">
            <a:extLst>
              <a:ext uri="{FF2B5EF4-FFF2-40B4-BE49-F238E27FC236}">
                <a16:creationId xmlns:a16="http://schemas.microsoft.com/office/drawing/2014/main" id="{24078B2A-5B6F-44C0-859C-93614ED12241}"/>
              </a:ext>
            </a:extLst>
          </p:cNvPr>
          <p:cNvSpPr>
            <a:spLocks noEditPoints="1"/>
          </p:cNvSpPr>
          <p:nvPr/>
        </p:nvSpPr>
        <p:spPr bwMode="auto">
          <a:xfrm>
            <a:off x="13776029" y="3434926"/>
            <a:ext cx="149628" cy="149628"/>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6" name="Oval 135">
            <a:extLst>
              <a:ext uri="{FF2B5EF4-FFF2-40B4-BE49-F238E27FC236}">
                <a16:creationId xmlns:a16="http://schemas.microsoft.com/office/drawing/2014/main" id="{A895E57F-8350-40D9-B56D-1FE56DC5D064}"/>
              </a:ext>
            </a:extLst>
          </p:cNvPr>
          <p:cNvSpPr>
            <a:spLocks noChangeArrowheads="1"/>
          </p:cNvSpPr>
          <p:nvPr/>
        </p:nvSpPr>
        <p:spPr bwMode="auto">
          <a:xfrm>
            <a:off x="13825903" y="3484802"/>
            <a:ext cx="49876" cy="4987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7" name="Freeform 89">
            <a:extLst>
              <a:ext uri="{FF2B5EF4-FFF2-40B4-BE49-F238E27FC236}">
                <a16:creationId xmlns:a16="http://schemas.microsoft.com/office/drawing/2014/main" id="{9DFA69BA-0223-4290-9486-1EB4527F3744}"/>
              </a:ext>
            </a:extLst>
          </p:cNvPr>
          <p:cNvSpPr>
            <a:spLocks/>
          </p:cNvSpPr>
          <p:nvPr/>
        </p:nvSpPr>
        <p:spPr bwMode="auto">
          <a:xfrm>
            <a:off x="13839029" y="3361426"/>
            <a:ext cx="162752" cy="160128"/>
          </a:xfrm>
          <a:custGeom>
            <a:avLst/>
            <a:gdLst>
              <a:gd name="T0" fmla="*/ 2 w 26"/>
              <a:gd name="T1" fmla="*/ 0 h 26"/>
              <a:gd name="T2" fmla="*/ 0 w 26"/>
              <a:gd name="T3" fmla="*/ 2 h 26"/>
              <a:gd name="T4" fmla="*/ 2 w 26"/>
              <a:gd name="T5" fmla="*/ 4 h 26"/>
              <a:gd name="T6" fmla="*/ 22 w 26"/>
              <a:gd name="T7" fmla="*/ 24 h 26"/>
              <a:gd name="T8" fmla="*/ 24 w 26"/>
              <a:gd name="T9" fmla="*/ 26 h 26"/>
              <a:gd name="T10" fmla="*/ 26 w 26"/>
              <a:gd name="T11" fmla="*/ 24 h 26"/>
              <a:gd name="T12" fmla="*/ 2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 y="0"/>
                </a:moveTo>
                <a:cubicBezTo>
                  <a:pt x="1" y="0"/>
                  <a:pt x="0" y="1"/>
                  <a:pt x="0" y="2"/>
                </a:cubicBezTo>
                <a:cubicBezTo>
                  <a:pt x="0" y="3"/>
                  <a:pt x="1" y="4"/>
                  <a:pt x="2" y="4"/>
                </a:cubicBezTo>
                <a:cubicBezTo>
                  <a:pt x="13" y="4"/>
                  <a:pt x="22" y="13"/>
                  <a:pt x="22" y="24"/>
                </a:cubicBezTo>
                <a:cubicBezTo>
                  <a:pt x="22" y="25"/>
                  <a:pt x="23" y="26"/>
                  <a:pt x="24" y="26"/>
                </a:cubicBezTo>
                <a:cubicBezTo>
                  <a:pt x="25" y="26"/>
                  <a:pt x="26" y="25"/>
                  <a:pt x="26" y="24"/>
                </a:cubicBezTo>
                <a:cubicBezTo>
                  <a:pt x="26" y="11"/>
                  <a:pt x="15" y="0"/>
                  <a:pt x="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8" name="Freeform 90">
            <a:extLst>
              <a:ext uri="{FF2B5EF4-FFF2-40B4-BE49-F238E27FC236}">
                <a16:creationId xmlns:a16="http://schemas.microsoft.com/office/drawing/2014/main" id="{52D6D491-3B9D-460E-8243-79943DEC1397}"/>
              </a:ext>
            </a:extLst>
          </p:cNvPr>
          <p:cNvSpPr>
            <a:spLocks/>
          </p:cNvSpPr>
          <p:nvPr/>
        </p:nvSpPr>
        <p:spPr bwMode="auto">
          <a:xfrm>
            <a:off x="13702527" y="3497928"/>
            <a:ext cx="162752" cy="160128"/>
          </a:xfrm>
          <a:custGeom>
            <a:avLst/>
            <a:gdLst>
              <a:gd name="T0" fmla="*/ 24 w 26"/>
              <a:gd name="T1" fmla="*/ 22 h 26"/>
              <a:gd name="T2" fmla="*/ 4 w 26"/>
              <a:gd name="T3" fmla="*/ 2 h 26"/>
              <a:gd name="T4" fmla="*/ 2 w 26"/>
              <a:gd name="T5" fmla="*/ 0 h 26"/>
              <a:gd name="T6" fmla="*/ 0 w 26"/>
              <a:gd name="T7" fmla="*/ 2 h 26"/>
              <a:gd name="T8" fmla="*/ 24 w 26"/>
              <a:gd name="T9" fmla="*/ 26 h 26"/>
              <a:gd name="T10" fmla="*/ 26 w 26"/>
              <a:gd name="T11" fmla="*/ 24 h 26"/>
              <a:gd name="T12" fmla="*/ 24 w 26"/>
              <a:gd name="T13" fmla="*/ 22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22"/>
                </a:moveTo>
                <a:cubicBezTo>
                  <a:pt x="13" y="22"/>
                  <a:pt x="4" y="13"/>
                  <a:pt x="4" y="2"/>
                </a:cubicBezTo>
                <a:cubicBezTo>
                  <a:pt x="4" y="1"/>
                  <a:pt x="3" y="0"/>
                  <a:pt x="2" y="0"/>
                </a:cubicBezTo>
                <a:cubicBezTo>
                  <a:pt x="1" y="0"/>
                  <a:pt x="0" y="1"/>
                  <a:pt x="0" y="2"/>
                </a:cubicBezTo>
                <a:cubicBezTo>
                  <a:pt x="0" y="15"/>
                  <a:pt x="11" y="26"/>
                  <a:pt x="24" y="26"/>
                </a:cubicBezTo>
                <a:cubicBezTo>
                  <a:pt x="25" y="26"/>
                  <a:pt x="26" y="25"/>
                  <a:pt x="26" y="24"/>
                </a:cubicBezTo>
                <a:cubicBezTo>
                  <a:pt x="26" y="23"/>
                  <a:pt x="25" y="22"/>
                  <a:pt x="24"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39" name="Freeform 105">
            <a:extLst>
              <a:ext uri="{FF2B5EF4-FFF2-40B4-BE49-F238E27FC236}">
                <a16:creationId xmlns:a16="http://schemas.microsoft.com/office/drawing/2014/main" id="{450877B0-E9A2-40E3-A326-A58FD3D4A715}"/>
              </a:ext>
            </a:extLst>
          </p:cNvPr>
          <p:cNvSpPr>
            <a:spLocks/>
          </p:cNvSpPr>
          <p:nvPr/>
        </p:nvSpPr>
        <p:spPr bwMode="auto">
          <a:xfrm>
            <a:off x="13839029" y="3311548"/>
            <a:ext cx="212628" cy="210004"/>
          </a:xfrm>
          <a:custGeom>
            <a:avLst/>
            <a:gdLst>
              <a:gd name="T0" fmla="*/ 2 w 34"/>
              <a:gd name="T1" fmla="*/ 0 h 34"/>
              <a:gd name="T2" fmla="*/ 0 w 34"/>
              <a:gd name="T3" fmla="*/ 2 h 34"/>
              <a:gd name="T4" fmla="*/ 2 w 34"/>
              <a:gd name="T5" fmla="*/ 4 h 34"/>
              <a:gd name="T6" fmla="*/ 30 w 34"/>
              <a:gd name="T7" fmla="*/ 32 h 34"/>
              <a:gd name="T8" fmla="*/ 32 w 34"/>
              <a:gd name="T9" fmla="*/ 34 h 34"/>
              <a:gd name="T10" fmla="*/ 34 w 34"/>
              <a:gd name="T11" fmla="*/ 32 h 34"/>
              <a:gd name="T12" fmla="*/ 2 w 34"/>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2" y="0"/>
                </a:moveTo>
                <a:cubicBezTo>
                  <a:pt x="1" y="0"/>
                  <a:pt x="0" y="1"/>
                  <a:pt x="0" y="2"/>
                </a:cubicBezTo>
                <a:cubicBezTo>
                  <a:pt x="0" y="3"/>
                  <a:pt x="1" y="4"/>
                  <a:pt x="2" y="4"/>
                </a:cubicBezTo>
                <a:cubicBezTo>
                  <a:pt x="17" y="4"/>
                  <a:pt x="30" y="17"/>
                  <a:pt x="30" y="32"/>
                </a:cubicBezTo>
                <a:cubicBezTo>
                  <a:pt x="30" y="33"/>
                  <a:pt x="31" y="34"/>
                  <a:pt x="32" y="34"/>
                </a:cubicBezTo>
                <a:cubicBezTo>
                  <a:pt x="33" y="34"/>
                  <a:pt x="34" y="33"/>
                  <a:pt x="34" y="32"/>
                </a:cubicBezTo>
                <a:cubicBezTo>
                  <a:pt x="34" y="14"/>
                  <a:pt x="20" y="0"/>
                  <a:pt x="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40" name="Freeform 106">
            <a:extLst>
              <a:ext uri="{FF2B5EF4-FFF2-40B4-BE49-F238E27FC236}">
                <a16:creationId xmlns:a16="http://schemas.microsoft.com/office/drawing/2014/main" id="{CB9346B6-09E4-458B-AE6D-3DB1E49CFA45}"/>
              </a:ext>
            </a:extLst>
          </p:cNvPr>
          <p:cNvSpPr>
            <a:spLocks/>
          </p:cNvSpPr>
          <p:nvPr/>
        </p:nvSpPr>
        <p:spPr bwMode="auto">
          <a:xfrm>
            <a:off x="13652651" y="3497928"/>
            <a:ext cx="212628" cy="210004"/>
          </a:xfrm>
          <a:custGeom>
            <a:avLst/>
            <a:gdLst>
              <a:gd name="T0" fmla="*/ 32 w 34"/>
              <a:gd name="T1" fmla="*/ 30 h 34"/>
              <a:gd name="T2" fmla="*/ 4 w 34"/>
              <a:gd name="T3" fmla="*/ 2 h 34"/>
              <a:gd name="T4" fmla="*/ 2 w 34"/>
              <a:gd name="T5" fmla="*/ 0 h 34"/>
              <a:gd name="T6" fmla="*/ 0 w 34"/>
              <a:gd name="T7" fmla="*/ 2 h 34"/>
              <a:gd name="T8" fmla="*/ 32 w 34"/>
              <a:gd name="T9" fmla="*/ 34 h 34"/>
              <a:gd name="T10" fmla="*/ 34 w 34"/>
              <a:gd name="T11" fmla="*/ 32 h 34"/>
              <a:gd name="T12" fmla="*/ 32 w 34"/>
              <a:gd name="T13" fmla="*/ 30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32" y="30"/>
                </a:moveTo>
                <a:cubicBezTo>
                  <a:pt x="17" y="30"/>
                  <a:pt x="4" y="17"/>
                  <a:pt x="4" y="2"/>
                </a:cubicBezTo>
                <a:cubicBezTo>
                  <a:pt x="4" y="1"/>
                  <a:pt x="3" y="0"/>
                  <a:pt x="2" y="0"/>
                </a:cubicBezTo>
                <a:cubicBezTo>
                  <a:pt x="1" y="0"/>
                  <a:pt x="0" y="1"/>
                  <a:pt x="0" y="2"/>
                </a:cubicBezTo>
                <a:cubicBezTo>
                  <a:pt x="0" y="20"/>
                  <a:pt x="14" y="34"/>
                  <a:pt x="32" y="34"/>
                </a:cubicBezTo>
                <a:cubicBezTo>
                  <a:pt x="33" y="34"/>
                  <a:pt x="34" y="33"/>
                  <a:pt x="34" y="32"/>
                </a:cubicBezTo>
                <a:cubicBezTo>
                  <a:pt x="34" y="31"/>
                  <a:pt x="33" y="30"/>
                  <a:pt x="32" y="3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47" name="Freeform 109">
            <a:extLst>
              <a:ext uri="{FF2B5EF4-FFF2-40B4-BE49-F238E27FC236}">
                <a16:creationId xmlns:a16="http://schemas.microsoft.com/office/drawing/2014/main" id="{DB231719-53EC-42D6-A81C-48C1F94B104A}"/>
              </a:ext>
            </a:extLst>
          </p:cNvPr>
          <p:cNvSpPr>
            <a:spLocks noEditPoints="1"/>
          </p:cNvSpPr>
          <p:nvPr/>
        </p:nvSpPr>
        <p:spPr bwMode="auto">
          <a:xfrm>
            <a:off x="10629304" y="10655199"/>
            <a:ext cx="296630" cy="299254"/>
          </a:xfrm>
          <a:custGeom>
            <a:avLst/>
            <a:gdLst>
              <a:gd name="T0" fmla="*/ 47 w 48"/>
              <a:gd name="T1" fmla="*/ 28 h 48"/>
              <a:gd name="T2" fmla="*/ 44 w 48"/>
              <a:gd name="T3" fmla="*/ 26 h 48"/>
              <a:gd name="T4" fmla="*/ 44 w 48"/>
              <a:gd name="T5" fmla="*/ 24 h 48"/>
              <a:gd name="T6" fmla="*/ 44 w 48"/>
              <a:gd name="T7" fmla="*/ 22 h 48"/>
              <a:gd name="T8" fmla="*/ 47 w 48"/>
              <a:gd name="T9" fmla="*/ 20 h 48"/>
              <a:gd name="T10" fmla="*/ 48 w 48"/>
              <a:gd name="T11" fmla="*/ 17 h 48"/>
              <a:gd name="T12" fmla="*/ 42 w 48"/>
              <a:gd name="T13" fmla="*/ 7 h 48"/>
              <a:gd name="T14" fmla="*/ 41 w 48"/>
              <a:gd name="T15" fmla="*/ 6 h 48"/>
              <a:gd name="T16" fmla="*/ 39 w 48"/>
              <a:gd name="T17" fmla="*/ 6 h 48"/>
              <a:gd name="T18" fmla="*/ 36 w 48"/>
              <a:gd name="T19" fmla="*/ 8 h 48"/>
              <a:gd name="T20" fmla="*/ 32 w 48"/>
              <a:gd name="T21" fmla="*/ 5 h 48"/>
              <a:gd name="T22" fmla="*/ 32 w 48"/>
              <a:gd name="T23" fmla="*/ 2 h 48"/>
              <a:gd name="T24" fmla="*/ 30 w 48"/>
              <a:gd name="T25" fmla="*/ 0 h 48"/>
              <a:gd name="T26" fmla="*/ 18 w 48"/>
              <a:gd name="T27" fmla="*/ 0 h 48"/>
              <a:gd name="T28" fmla="*/ 16 w 48"/>
              <a:gd name="T29" fmla="*/ 2 h 48"/>
              <a:gd name="T30" fmla="*/ 16 w 48"/>
              <a:gd name="T31" fmla="*/ 5 h 48"/>
              <a:gd name="T32" fmla="*/ 12 w 48"/>
              <a:gd name="T33" fmla="*/ 8 h 48"/>
              <a:gd name="T34" fmla="*/ 9 w 48"/>
              <a:gd name="T35" fmla="*/ 6 h 48"/>
              <a:gd name="T36" fmla="*/ 6 w 48"/>
              <a:gd name="T37" fmla="*/ 7 h 48"/>
              <a:gd name="T38" fmla="*/ 0 w 48"/>
              <a:gd name="T39" fmla="*/ 17 h 48"/>
              <a:gd name="T40" fmla="*/ 1 w 48"/>
              <a:gd name="T41" fmla="*/ 20 h 48"/>
              <a:gd name="T42" fmla="*/ 4 w 48"/>
              <a:gd name="T43" fmla="*/ 22 h 48"/>
              <a:gd name="T44" fmla="*/ 4 w 48"/>
              <a:gd name="T45" fmla="*/ 24 h 48"/>
              <a:gd name="T46" fmla="*/ 4 w 48"/>
              <a:gd name="T47" fmla="*/ 26 h 48"/>
              <a:gd name="T48" fmla="*/ 1 w 48"/>
              <a:gd name="T49" fmla="*/ 28 h 48"/>
              <a:gd name="T50" fmla="*/ 0 w 48"/>
              <a:gd name="T51" fmla="*/ 29 h 48"/>
              <a:gd name="T52" fmla="*/ 0 w 48"/>
              <a:gd name="T53" fmla="*/ 31 h 48"/>
              <a:gd name="T54" fmla="*/ 6 w 48"/>
              <a:gd name="T55" fmla="*/ 41 h 48"/>
              <a:gd name="T56" fmla="*/ 9 w 48"/>
              <a:gd name="T57" fmla="*/ 42 h 48"/>
              <a:gd name="T58" fmla="*/ 12 w 48"/>
              <a:gd name="T59" fmla="*/ 40 h 48"/>
              <a:gd name="T60" fmla="*/ 16 w 48"/>
              <a:gd name="T61" fmla="*/ 42 h 48"/>
              <a:gd name="T62" fmla="*/ 16 w 48"/>
              <a:gd name="T63" fmla="*/ 46 h 48"/>
              <a:gd name="T64" fmla="*/ 18 w 48"/>
              <a:gd name="T65" fmla="*/ 48 h 48"/>
              <a:gd name="T66" fmla="*/ 30 w 48"/>
              <a:gd name="T67" fmla="*/ 48 h 48"/>
              <a:gd name="T68" fmla="*/ 32 w 48"/>
              <a:gd name="T69" fmla="*/ 46 h 48"/>
              <a:gd name="T70" fmla="*/ 32 w 48"/>
              <a:gd name="T71" fmla="*/ 42 h 48"/>
              <a:gd name="T72" fmla="*/ 36 w 48"/>
              <a:gd name="T73" fmla="*/ 40 h 48"/>
              <a:gd name="T74" fmla="*/ 39 w 48"/>
              <a:gd name="T75" fmla="*/ 42 h 48"/>
              <a:gd name="T76" fmla="*/ 41 w 48"/>
              <a:gd name="T77" fmla="*/ 42 h 48"/>
              <a:gd name="T78" fmla="*/ 42 w 48"/>
              <a:gd name="T79" fmla="*/ 41 h 48"/>
              <a:gd name="T80" fmla="*/ 48 w 48"/>
              <a:gd name="T81" fmla="*/ 31 h 48"/>
              <a:gd name="T82" fmla="*/ 47 w 48"/>
              <a:gd name="T83" fmla="*/ 28 h 48"/>
              <a:gd name="T84" fmla="*/ 24 w 48"/>
              <a:gd name="T85" fmla="*/ 32 h 48"/>
              <a:gd name="T86" fmla="*/ 16 w 48"/>
              <a:gd name="T87" fmla="*/ 24 h 48"/>
              <a:gd name="T88" fmla="*/ 24 w 48"/>
              <a:gd name="T89" fmla="*/ 16 h 48"/>
              <a:gd name="T90" fmla="*/ 32 w 48"/>
              <a:gd name="T91" fmla="*/ 24 h 48"/>
              <a:gd name="T92" fmla="*/ 24 w 48"/>
              <a:gd name="T9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48">
                <a:moveTo>
                  <a:pt x="47" y="28"/>
                </a:moveTo>
                <a:cubicBezTo>
                  <a:pt x="44" y="26"/>
                  <a:pt x="44" y="26"/>
                  <a:pt x="44" y="26"/>
                </a:cubicBezTo>
                <a:cubicBezTo>
                  <a:pt x="44" y="25"/>
                  <a:pt x="44" y="24"/>
                  <a:pt x="44" y="24"/>
                </a:cubicBezTo>
                <a:cubicBezTo>
                  <a:pt x="44" y="23"/>
                  <a:pt x="44" y="22"/>
                  <a:pt x="44" y="22"/>
                </a:cubicBezTo>
                <a:cubicBezTo>
                  <a:pt x="47" y="20"/>
                  <a:pt x="47" y="20"/>
                  <a:pt x="47" y="20"/>
                </a:cubicBezTo>
                <a:cubicBezTo>
                  <a:pt x="48" y="19"/>
                  <a:pt x="48" y="18"/>
                  <a:pt x="48" y="17"/>
                </a:cubicBezTo>
                <a:cubicBezTo>
                  <a:pt x="42" y="7"/>
                  <a:pt x="42" y="7"/>
                  <a:pt x="42" y="7"/>
                </a:cubicBezTo>
                <a:cubicBezTo>
                  <a:pt x="42" y="6"/>
                  <a:pt x="41" y="6"/>
                  <a:pt x="41" y="6"/>
                </a:cubicBezTo>
                <a:cubicBezTo>
                  <a:pt x="40" y="5"/>
                  <a:pt x="40" y="6"/>
                  <a:pt x="39" y="6"/>
                </a:cubicBezTo>
                <a:cubicBezTo>
                  <a:pt x="36" y="8"/>
                  <a:pt x="36" y="8"/>
                  <a:pt x="36" y="8"/>
                </a:cubicBezTo>
                <a:cubicBezTo>
                  <a:pt x="35" y="7"/>
                  <a:pt x="33" y="6"/>
                  <a:pt x="32" y="5"/>
                </a:cubicBezTo>
                <a:cubicBezTo>
                  <a:pt x="32" y="2"/>
                  <a:pt x="32" y="2"/>
                  <a:pt x="32" y="2"/>
                </a:cubicBezTo>
                <a:cubicBezTo>
                  <a:pt x="32" y="1"/>
                  <a:pt x="31" y="0"/>
                  <a:pt x="30" y="0"/>
                </a:cubicBezTo>
                <a:cubicBezTo>
                  <a:pt x="18" y="0"/>
                  <a:pt x="18" y="0"/>
                  <a:pt x="18" y="0"/>
                </a:cubicBezTo>
                <a:cubicBezTo>
                  <a:pt x="17" y="0"/>
                  <a:pt x="16" y="1"/>
                  <a:pt x="16" y="2"/>
                </a:cubicBezTo>
                <a:cubicBezTo>
                  <a:pt x="16" y="5"/>
                  <a:pt x="16" y="5"/>
                  <a:pt x="16" y="5"/>
                </a:cubicBezTo>
                <a:cubicBezTo>
                  <a:pt x="15" y="6"/>
                  <a:pt x="14" y="7"/>
                  <a:pt x="12" y="8"/>
                </a:cubicBezTo>
                <a:cubicBezTo>
                  <a:pt x="9" y="6"/>
                  <a:pt x="9" y="6"/>
                  <a:pt x="9" y="6"/>
                </a:cubicBezTo>
                <a:cubicBezTo>
                  <a:pt x="8" y="5"/>
                  <a:pt x="7" y="6"/>
                  <a:pt x="6" y="7"/>
                </a:cubicBezTo>
                <a:cubicBezTo>
                  <a:pt x="0" y="17"/>
                  <a:pt x="0" y="17"/>
                  <a:pt x="0" y="17"/>
                </a:cubicBezTo>
                <a:cubicBezTo>
                  <a:pt x="0" y="18"/>
                  <a:pt x="0" y="19"/>
                  <a:pt x="1" y="20"/>
                </a:cubicBezTo>
                <a:cubicBezTo>
                  <a:pt x="4" y="22"/>
                  <a:pt x="4" y="22"/>
                  <a:pt x="4" y="22"/>
                </a:cubicBezTo>
                <a:cubicBezTo>
                  <a:pt x="4" y="22"/>
                  <a:pt x="4" y="23"/>
                  <a:pt x="4" y="24"/>
                </a:cubicBezTo>
                <a:cubicBezTo>
                  <a:pt x="4" y="24"/>
                  <a:pt x="4" y="25"/>
                  <a:pt x="4" y="26"/>
                </a:cubicBezTo>
                <a:cubicBezTo>
                  <a:pt x="1" y="28"/>
                  <a:pt x="1" y="28"/>
                  <a:pt x="1" y="28"/>
                </a:cubicBezTo>
                <a:cubicBezTo>
                  <a:pt x="1" y="28"/>
                  <a:pt x="0" y="29"/>
                  <a:pt x="0" y="29"/>
                </a:cubicBezTo>
                <a:cubicBezTo>
                  <a:pt x="0" y="30"/>
                  <a:pt x="0" y="30"/>
                  <a:pt x="0" y="31"/>
                </a:cubicBezTo>
                <a:cubicBezTo>
                  <a:pt x="6" y="41"/>
                  <a:pt x="6" y="41"/>
                  <a:pt x="6" y="41"/>
                </a:cubicBezTo>
                <a:cubicBezTo>
                  <a:pt x="7" y="42"/>
                  <a:pt x="8" y="42"/>
                  <a:pt x="9" y="42"/>
                </a:cubicBezTo>
                <a:cubicBezTo>
                  <a:pt x="12" y="40"/>
                  <a:pt x="12" y="40"/>
                  <a:pt x="12" y="40"/>
                </a:cubicBezTo>
                <a:cubicBezTo>
                  <a:pt x="14" y="41"/>
                  <a:pt x="15" y="42"/>
                  <a:pt x="16" y="42"/>
                </a:cubicBezTo>
                <a:cubicBezTo>
                  <a:pt x="16" y="46"/>
                  <a:pt x="16" y="46"/>
                  <a:pt x="16" y="46"/>
                </a:cubicBezTo>
                <a:cubicBezTo>
                  <a:pt x="16" y="47"/>
                  <a:pt x="17" y="48"/>
                  <a:pt x="18" y="48"/>
                </a:cubicBezTo>
                <a:cubicBezTo>
                  <a:pt x="30" y="48"/>
                  <a:pt x="30" y="48"/>
                  <a:pt x="30" y="48"/>
                </a:cubicBezTo>
                <a:cubicBezTo>
                  <a:pt x="31" y="48"/>
                  <a:pt x="32" y="47"/>
                  <a:pt x="32" y="46"/>
                </a:cubicBezTo>
                <a:cubicBezTo>
                  <a:pt x="32" y="42"/>
                  <a:pt x="32" y="42"/>
                  <a:pt x="32" y="42"/>
                </a:cubicBezTo>
                <a:cubicBezTo>
                  <a:pt x="33" y="41"/>
                  <a:pt x="35" y="41"/>
                  <a:pt x="36" y="40"/>
                </a:cubicBezTo>
                <a:cubicBezTo>
                  <a:pt x="39" y="42"/>
                  <a:pt x="39" y="42"/>
                  <a:pt x="39" y="42"/>
                </a:cubicBezTo>
                <a:cubicBezTo>
                  <a:pt x="40" y="42"/>
                  <a:pt x="40" y="42"/>
                  <a:pt x="41" y="42"/>
                </a:cubicBezTo>
                <a:cubicBezTo>
                  <a:pt x="41" y="42"/>
                  <a:pt x="42" y="41"/>
                  <a:pt x="42" y="41"/>
                </a:cubicBezTo>
                <a:cubicBezTo>
                  <a:pt x="48" y="31"/>
                  <a:pt x="48" y="31"/>
                  <a:pt x="48" y="31"/>
                </a:cubicBezTo>
                <a:cubicBezTo>
                  <a:pt x="48" y="30"/>
                  <a:pt x="48" y="28"/>
                  <a:pt x="47" y="28"/>
                </a:cubicBezTo>
                <a:close/>
                <a:moveTo>
                  <a:pt x="24" y="32"/>
                </a:moveTo>
                <a:cubicBezTo>
                  <a:pt x="20" y="32"/>
                  <a:pt x="16" y="28"/>
                  <a:pt x="16" y="24"/>
                </a:cubicBezTo>
                <a:cubicBezTo>
                  <a:pt x="16" y="19"/>
                  <a:pt x="20" y="16"/>
                  <a:pt x="24" y="16"/>
                </a:cubicBezTo>
                <a:cubicBezTo>
                  <a:pt x="28" y="16"/>
                  <a:pt x="32" y="19"/>
                  <a:pt x="32" y="24"/>
                </a:cubicBezTo>
                <a:cubicBezTo>
                  <a:pt x="32" y="28"/>
                  <a:pt x="28" y="32"/>
                  <a:pt x="24" y="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50" name="Oval 149">
            <a:extLst>
              <a:ext uri="{FF2B5EF4-FFF2-40B4-BE49-F238E27FC236}">
                <a16:creationId xmlns:a16="http://schemas.microsoft.com/office/drawing/2014/main" id="{87FB5EDB-E0B4-4172-9C1F-75EB4A1C8473}"/>
              </a:ext>
            </a:extLst>
          </p:cNvPr>
          <p:cNvSpPr>
            <a:spLocks noChangeArrowheads="1"/>
          </p:cNvSpPr>
          <p:nvPr/>
        </p:nvSpPr>
        <p:spPr bwMode="auto">
          <a:xfrm>
            <a:off x="15831174" y="588149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3" name="Oval 162">
            <a:extLst>
              <a:ext uri="{FF2B5EF4-FFF2-40B4-BE49-F238E27FC236}">
                <a16:creationId xmlns:a16="http://schemas.microsoft.com/office/drawing/2014/main" id="{87599B44-765B-4FB4-A888-4CC637159D42}"/>
              </a:ext>
            </a:extLst>
          </p:cNvPr>
          <p:cNvSpPr>
            <a:spLocks noChangeArrowheads="1"/>
          </p:cNvSpPr>
          <p:nvPr/>
        </p:nvSpPr>
        <p:spPr bwMode="auto">
          <a:xfrm>
            <a:off x="15881048" y="588149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4" name="Oval 163">
            <a:extLst>
              <a:ext uri="{FF2B5EF4-FFF2-40B4-BE49-F238E27FC236}">
                <a16:creationId xmlns:a16="http://schemas.microsoft.com/office/drawing/2014/main" id="{2286D93C-D0D7-416B-B7AF-CD9EEECC53A2}"/>
              </a:ext>
            </a:extLst>
          </p:cNvPr>
          <p:cNvSpPr>
            <a:spLocks noChangeArrowheads="1"/>
          </p:cNvSpPr>
          <p:nvPr/>
        </p:nvSpPr>
        <p:spPr bwMode="auto">
          <a:xfrm>
            <a:off x="15831174" y="605474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5" name="Oval 164">
            <a:extLst>
              <a:ext uri="{FF2B5EF4-FFF2-40B4-BE49-F238E27FC236}">
                <a16:creationId xmlns:a16="http://schemas.microsoft.com/office/drawing/2014/main" id="{5BB14E40-1DA0-4F21-AFBD-7E77C37F2464}"/>
              </a:ext>
            </a:extLst>
          </p:cNvPr>
          <p:cNvSpPr>
            <a:spLocks noChangeArrowheads="1"/>
          </p:cNvSpPr>
          <p:nvPr/>
        </p:nvSpPr>
        <p:spPr bwMode="auto">
          <a:xfrm>
            <a:off x="15881048" y="6054747"/>
            <a:ext cx="23626" cy="23626"/>
          </a:xfrm>
          <a:prstGeom prst="ellipse">
            <a:avLst/>
          </a:pr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169" name="Freeform 119">
            <a:extLst>
              <a:ext uri="{FF2B5EF4-FFF2-40B4-BE49-F238E27FC236}">
                <a16:creationId xmlns:a16="http://schemas.microsoft.com/office/drawing/2014/main" id="{E0F66E01-8972-40F8-ADF9-AED54A7ED152}"/>
              </a:ext>
            </a:extLst>
          </p:cNvPr>
          <p:cNvSpPr>
            <a:spLocks noEditPoints="1"/>
          </p:cNvSpPr>
          <p:nvPr/>
        </p:nvSpPr>
        <p:spPr bwMode="auto">
          <a:xfrm>
            <a:off x="8579090" y="5830309"/>
            <a:ext cx="73502" cy="123378"/>
          </a:xfrm>
          <a:custGeom>
            <a:avLst/>
            <a:gdLst>
              <a:gd name="T0" fmla="*/ 6 w 12"/>
              <a:gd name="T1" fmla="*/ 7 h 20"/>
              <a:gd name="T2" fmla="*/ 4 w 12"/>
              <a:gd name="T3" fmla="*/ 7 h 20"/>
              <a:gd name="T4" fmla="*/ 8 w 12"/>
              <a:gd name="T5" fmla="*/ 4 h 20"/>
              <a:gd name="T6" fmla="*/ 10 w 12"/>
              <a:gd name="T7" fmla="*/ 2 h 20"/>
              <a:gd name="T8" fmla="*/ 8 w 12"/>
              <a:gd name="T9" fmla="*/ 0 h 20"/>
              <a:gd name="T10" fmla="*/ 0 w 12"/>
              <a:gd name="T11" fmla="*/ 9 h 20"/>
              <a:gd name="T12" fmla="*/ 0 w 12"/>
              <a:gd name="T13" fmla="*/ 13 h 20"/>
              <a:gd name="T14" fmla="*/ 6 w 12"/>
              <a:gd name="T15" fmla="*/ 20 h 20"/>
              <a:gd name="T16" fmla="*/ 12 w 12"/>
              <a:gd name="T17" fmla="*/ 13 h 20"/>
              <a:gd name="T18" fmla="*/ 6 w 12"/>
              <a:gd name="T19" fmla="*/ 7 h 20"/>
              <a:gd name="T20" fmla="*/ 6 w 12"/>
              <a:gd name="T21" fmla="*/ 16 h 20"/>
              <a:gd name="T22" fmla="*/ 4 w 12"/>
              <a:gd name="T23" fmla="*/ 13 h 20"/>
              <a:gd name="T24" fmla="*/ 6 w 12"/>
              <a:gd name="T25" fmla="*/ 11 h 20"/>
              <a:gd name="T26" fmla="*/ 8 w 12"/>
              <a:gd name="T27" fmla="*/ 13 h 20"/>
              <a:gd name="T28" fmla="*/ 6 w 12"/>
              <a:gd name="T2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20">
                <a:moveTo>
                  <a:pt x="6" y="7"/>
                </a:moveTo>
                <a:cubicBezTo>
                  <a:pt x="5" y="7"/>
                  <a:pt x="5" y="7"/>
                  <a:pt x="4" y="7"/>
                </a:cubicBezTo>
                <a:cubicBezTo>
                  <a:pt x="5" y="5"/>
                  <a:pt x="6" y="4"/>
                  <a:pt x="8" y="4"/>
                </a:cubicBezTo>
                <a:cubicBezTo>
                  <a:pt x="9" y="4"/>
                  <a:pt x="10" y="3"/>
                  <a:pt x="10" y="2"/>
                </a:cubicBezTo>
                <a:cubicBezTo>
                  <a:pt x="10" y="1"/>
                  <a:pt x="9" y="0"/>
                  <a:pt x="8" y="0"/>
                </a:cubicBezTo>
                <a:cubicBezTo>
                  <a:pt x="2" y="0"/>
                  <a:pt x="0" y="5"/>
                  <a:pt x="0" y="9"/>
                </a:cubicBezTo>
                <a:cubicBezTo>
                  <a:pt x="0" y="13"/>
                  <a:pt x="0" y="13"/>
                  <a:pt x="0" y="13"/>
                </a:cubicBezTo>
                <a:cubicBezTo>
                  <a:pt x="0" y="17"/>
                  <a:pt x="2" y="20"/>
                  <a:pt x="6" y="20"/>
                </a:cubicBezTo>
                <a:cubicBezTo>
                  <a:pt x="10" y="20"/>
                  <a:pt x="12" y="17"/>
                  <a:pt x="12" y="13"/>
                </a:cubicBezTo>
                <a:cubicBezTo>
                  <a:pt x="12" y="9"/>
                  <a:pt x="10" y="7"/>
                  <a:pt x="6" y="7"/>
                </a:cubicBezTo>
                <a:close/>
                <a:moveTo>
                  <a:pt x="6" y="16"/>
                </a:moveTo>
                <a:cubicBezTo>
                  <a:pt x="5" y="16"/>
                  <a:pt x="4" y="16"/>
                  <a:pt x="4" y="13"/>
                </a:cubicBezTo>
                <a:cubicBezTo>
                  <a:pt x="4" y="11"/>
                  <a:pt x="5" y="11"/>
                  <a:pt x="6" y="11"/>
                </a:cubicBezTo>
                <a:cubicBezTo>
                  <a:pt x="7" y="11"/>
                  <a:pt x="8" y="11"/>
                  <a:pt x="8" y="13"/>
                </a:cubicBezTo>
                <a:cubicBezTo>
                  <a:pt x="8" y="16"/>
                  <a:pt x="7" y="16"/>
                  <a:pt x="6" y="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id-ID" sz="7400"/>
          </a:p>
        </p:txBody>
      </p:sp>
      <p:sp>
        <p:nvSpPr>
          <p:cNvPr id="170" name="Freeform 120">
            <a:extLst>
              <a:ext uri="{FF2B5EF4-FFF2-40B4-BE49-F238E27FC236}">
                <a16:creationId xmlns:a16="http://schemas.microsoft.com/office/drawing/2014/main" id="{13D8D893-043D-4B7A-A515-3293CE543537}"/>
              </a:ext>
            </a:extLst>
          </p:cNvPr>
          <p:cNvSpPr>
            <a:spLocks noEditPoints="1"/>
          </p:cNvSpPr>
          <p:nvPr/>
        </p:nvSpPr>
        <p:spPr bwMode="auto">
          <a:xfrm>
            <a:off x="8665714" y="5830309"/>
            <a:ext cx="73502" cy="123378"/>
          </a:xfrm>
          <a:custGeom>
            <a:avLst/>
            <a:gdLst>
              <a:gd name="T0" fmla="*/ 11 w 12"/>
              <a:gd name="T1" fmla="*/ 10 h 20"/>
              <a:gd name="T2" fmla="*/ 11 w 12"/>
              <a:gd name="T3" fmla="*/ 2 h 20"/>
              <a:gd name="T4" fmla="*/ 9 w 12"/>
              <a:gd name="T5" fmla="*/ 0 h 20"/>
              <a:gd name="T6" fmla="*/ 7 w 12"/>
              <a:gd name="T7" fmla="*/ 1 h 20"/>
              <a:gd name="T8" fmla="*/ 0 w 12"/>
              <a:gd name="T9" fmla="*/ 11 h 20"/>
              <a:gd name="T10" fmla="*/ 0 w 12"/>
              <a:gd name="T11" fmla="*/ 13 h 20"/>
              <a:gd name="T12" fmla="*/ 2 w 12"/>
              <a:gd name="T13" fmla="*/ 14 h 20"/>
              <a:gd name="T14" fmla="*/ 7 w 12"/>
              <a:gd name="T15" fmla="*/ 14 h 20"/>
              <a:gd name="T16" fmla="*/ 7 w 12"/>
              <a:gd name="T17" fmla="*/ 18 h 20"/>
              <a:gd name="T18" fmla="*/ 9 w 12"/>
              <a:gd name="T19" fmla="*/ 20 h 20"/>
              <a:gd name="T20" fmla="*/ 11 w 12"/>
              <a:gd name="T21" fmla="*/ 18 h 20"/>
              <a:gd name="T22" fmla="*/ 11 w 12"/>
              <a:gd name="T23" fmla="*/ 14 h 20"/>
              <a:gd name="T24" fmla="*/ 12 w 12"/>
              <a:gd name="T25" fmla="*/ 12 h 20"/>
              <a:gd name="T26" fmla="*/ 11 w 12"/>
              <a:gd name="T27" fmla="*/ 10 h 20"/>
              <a:gd name="T28" fmla="*/ 7 w 12"/>
              <a:gd name="T29" fmla="*/ 10 h 20"/>
              <a:gd name="T30" fmla="*/ 4 w 12"/>
              <a:gd name="T31" fmla="*/ 10 h 20"/>
              <a:gd name="T32" fmla="*/ 7 w 12"/>
              <a:gd name="T33" fmla="*/ 6 h 20"/>
              <a:gd name="T34" fmla="*/ 7 w 12"/>
              <a:gd name="T35"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0">
                <a:moveTo>
                  <a:pt x="11" y="10"/>
                </a:moveTo>
                <a:cubicBezTo>
                  <a:pt x="11" y="2"/>
                  <a:pt x="11" y="2"/>
                  <a:pt x="11" y="2"/>
                </a:cubicBezTo>
                <a:cubicBezTo>
                  <a:pt x="11" y="1"/>
                  <a:pt x="10" y="1"/>
                  <a:pt x="9" y="0"/>
                </a:cubicBezTo>
                <a:cubicBezTo>
                  <a:pt x="9" y="0"/>
                  <a:pt x="8" y="0"/>
                  <a:pt x="7" y="1"/>
                </a:cubicBezTo>
                <a:cubicBezTo>
                  <a:pt x="0" y="11"/>
                  <a:pt x="0" y="11"/>
                  <a:pt x="0" y="11"/>
                </a:cubicBezTo>
                <a:cubicBezTo>
                  <a:pt x="0" y="12"/>
                  <a:pt x="0" y="13"/>
                  <a:pt x="0" y="13"/>
                </a:cubicBezTo>
                <a:cubicBezTo>
                  <a:pt x="0" y="14"/>
                  <a:pt x="1" y="14"/>
                  <a:pt x="2" y="14"/>
                </a:cubicBezTo>
                <a:cubicBezTo>
                  <a:pt x="7" y="14"/>
                  <a:pt x="7" y="14"/>
                  <a:pt x="7" y="14"/>
                </a:cubicBezTo>
                <a:cubicBezTo>
                  <a:pt x="7" y="18"/>
                  <a:pt x="7" y="18"/>
                  <a:pt x="7" y="18"/>
                </a:cubicBezTo>
                <a:cubicBezTo>
                  <a:pt x="7" y="19"/>
                  <a:pt x="8" y="20"/>
                  <a:pt x="9" y="20"/>
                </a:cubicBezTo>
                <a:cubicBezTo>
                  <a:pt x="10" y="20"/>
                  <a:pt x="11" y="19"/>
                  <a:pt x="11" y="18"/>
                </a:cubicBezTo>
                <a:cubicBezTo>
                  <a:pt x="11" y="14"/>
                  <a:pt x="11" y="14"/>
                  <a:pt x="11" y="14"/>
                </a:cubicBezTo>
                <a:cubicBezTo>
                  <a:pt x="11" y="14"/>
                  <a:pt x="12" y="13"/>
                  <a:pt x="12" y="12"/>
                </a:cubicBezTo>
                <a:cubicBezTo>
                  <a:pt x="12" y="11"/>
                  <a:pt x="11" y="11"/>
                  <a:pt x="11" y="10"/>
                </a:cubicBezTo>
                <a:close/>
                <a:moveTo>
                  <a:pt x="7" y="10"/>
                </a:moveTo>
                <a:cubicBezTo>
                  <a:pt x="4" y="10"/>
                  <a:pt x="4" y="10"/>
                  <a:pt x="4" y="10"/>
                </a:cubicBezTo>
                <a:cubicBezTo>
                  <a:pt x="7" y="6"/>
                  <a:pt x="7" y="6"/>
                  <a:pt x="7" y="6"/>
                </a:cubicBezTo>
                <a:lnTo>
                  <a:pt x="7" y="10"/>
                </a:lnTo>
                <a:close/>
              </a:path>
            </a:pathLst>
          </a:custGeom>
          <a:solidFill>
            <a:schemeClr val="bg1"/>
          </a:solidFill>
          <a:ln w="9525">
            <a:solidFill>
              <a:schemeClr val="bg1">
                <a:lumMod val="95000"/>
              </a:schemeClr>
            </a:solidFill>
            <a:round/>
            <a:headEnd/>
            <a:tailEnd/>
          </a:ln>
        </p:spPr>
        <p:txBody>
          <a:bodyPr vert="horz" wrap="square" lIns="182880" tIns="91440" rIns="182880" bIns="91440" numCol="1" anchor="t" anchorCtr="0" compatLnSpc="1">
            <a:prstTxWarp prst="textNoShape">
              <a:avLst/>
            </a:prstTxWarp>
          </a:bodyPr>
          <a:lstStyle/>
          <a:p>
            <a:endParaRPr lang="id-ID" sz="7400"/>
          </a:p>
        </p:txBody>
      </p:sp>
      <p:sp>
        <p:nvSpPr>
          <p:cNvPr id="2" name="TextBox 1">
            <a:extLst>
              <a:ext uri="{FF2B5EF4-FFF2-40B4-BE49-F238E27FC236}">
                <a16:creationId xmlns:a16="http://schemas.microsoft.com/office/drawing/2014/main" id="{A82892B6-4959-E370-E8FB-8201352B0058}"/>
              </a:ext>
            </a:extLst>
          </p:cNvPr>
          <p:cNvSpPr txBox="1"/>
          <p:nvPr/>
        </p:nvSpPr>
        <p:spPr>
          <a:xfrm>
            <a:off x="1627" y="5996226"/>
            <a:ext cx="24383960" cy="1723549"/>
          </a:xfrm>
          <a:prstGeom prst="rect">
            <a:avLst/>
          </a:prstGeom>
          <a:noFill/>
        </p:spPr>
        <p:txBody>
          <a:bodyPr wrap="square" rtlCol="0">
            <a:spAutoFit/>
          </a:bodyPr>
          <a:lstStyle/>
          <a:p>
            <a:pPr algn="ctr"/>
            <a:r>
              <a:rPr lang="en-US" altLang="x-none" sz="6600" b="1" dirty="0">
                <a:latin typeface="Century Gothic" panose="020B0502020202020204" pitchFamily="34" charset="0"/>
                <a:ea typeface="Open Sans" panose="020B0606030504020204" pitchFamily="34" charset="0"/>
                <a:cs typeface="Open Sans" panose="020B0606030504020204" pitchFamily="34" charset="0"/>
                <a:sym typeface="Poppins Medium" charset="0"/>
              </a:rPr>
              <a:t>Way Forward    </a:t>
            </a:r>
            <a:endParaRPr lang="x-none" altLang="x-none" sz="6600" b="1" dirty="0">
              <a:latin typeface="Century Gothic" panose="020B0502020202020204" pitchFamily="34" charset="0"/>
              <a:ea typeface="Open Sans" panose="020B0606030504020204" pitchFamily="34" charset="0"/>
              <a:cs typeface="Open Sans" panose="020B0606030504020204" pitchFamily="34" charset="0"/>
              <a:sym typeface="Poppins Medium" charset="0"/>
            </a:endParaRPr>
          </a:p>
          <a:p>
            <a:pPr algn="ctr"/>
            <a:endParaRPr lang="en-US" sz="4000" dirty="0"/>
          </a:p>
        </p:txBody>
      </p:sp>
      <p:pic>
        <p:nvPicPr>
          <p:cNvPr id="3" name="Picture 2">
            <a:extLst>
              <a:ext uri="{FF2B5EF4-FFF2-40B4-BE49-F238E27FC236}">
                <a16:creationId xmlns:a16="http://schemas.microsoft.com/office/drawing/2014/main" id="{4BFD988F-E484-6504-33F1-E8149F331121}"/>
              </a:ext>
            </a:extLst>
          </p:cNvPr>
          <p:cNvPicPr>
            <a:picLocks noChangeAspect="1"/>
          </p:cNvPicPr>
          <p:nvPr/>
        </p:nvPicPr>
        <p:blipFill>
          <a:blip r:embed="rId2"/>
          <a:stretch>
            <a:fillRect/>
          </a:stretch>
        </p:blipFill>
        <p:spPr>
          <a:xfrm>
            <a:off x="288920" y="239165"/>
            <a:ext cx="1105871" cy="893896"/>
          </a:xfrm>
          <a:prstGeom prst="rect">
            <a:avLst/>
          </a:prstGeom>
        </p:spPr>
      </p:pic>
      <p:sp>
        <p:nvSpPr>
          <p:cNvPr id="4" name="Date Placeholder 1">
            <a:extLst>
              <a:ext uri="{FF2B5EF4-FFF2-40B4-BE49-F238E27FC236}">
                <a16:creationId xmlns:a16="http://schemas.microsoft.com/office/drawing/2014/main" id="{FED4F1EE-DCF1-6C8C-20AA-F0323BB0158B}"/>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5" name="Rectangle 4">
            <a:extLst>
              <a:ext uri="{FF2B5EF4-FFF2-40B4-BE49-F238E27FC236}">
                <a16:creationId xmlns:a16="http://schemas.microsoft.com/office/drawing/2014/main" id="{4133D84B-54E6-E54D-6373-691FFCCF3B64}"/>
              </a:ext>
            </a:extLst>
          </p:cNvPr>
          <p:cNvSpPr/>
          <p:nvPr/>
        </p:nvSpPr>
        <p:spPr>
          <a:xfrm>
            <a:off x="7697066" y="13029600"/>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6" name="Slide Number Placeholder 2">
            <a:extLst>
              <a:ext uri="{FF2B5EF4-FFF2-40B4-BE49-F238E27FC236}">
                <a16:creationId xmlns:a16="http://schemas.microsoft.com/office/drawing/2014/main" id="{54D8D8BB-7F8F-8655-2E02-57227154FE2A}"/>
              </a:ext>
            </a:extLst>
          </p:cNvPr>
          <p:cNvSpPr txBox="1">
            <a:spLocks/>
          </p:cNvSpPr>
          <p:nvPr/>
        </p:nvSpPr>
        <p:spPr>
          <a:xfrm>
            <a:off x="22382922" y="12831971"/>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30</a:t>
            </a:fld>
            <a:endParaRPr lang="en-US" sz="2000" dirty="0">
              <a:solidFill>
                <a:schemeClr val="tx1">
                  <a:lumMod val="50000"/>
                  <a:lumOff val="50000"/>
                </a:schemeClr>
              </a:solidFill>
            </a:endParaRPr>
          </a:p>
        </p:txBody>
      </p:sp>
    </p:spTree>
    <p:extLst>
      <p:ext uri="{BB962C8B-B14F-4D97-AF65-F5344CB8AC3E}">
        <p14:creationId xmlns:p14="http://schemas.microsoft.com/office/powerpoint/2010/main" val="3492494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57B2BD86-7DEF-4C76-A381-C294B038DC6D}"/>
              </a:ext>
            </a:extLst>
          </p:cNvPr>
          <p:cNvGrpSpPr/>
          <p:nvPr/>
        </p:nvGrpSpPr>
        <p:grpSpPr>
          <a:xfrm>
            <a:off x="19934425" y="2427771"/>
            <a:ext cx="3391868" cy="5053084"/>
            <a:chOff x="9912907" y="3163058"/>
            <a:chExt cx="1695934" cy="2526542"/>
          </a:xfrm>
          <a:solidFill>
            <a:srgbClr val="CCCCFF"/>
          </a:solidFill>
        </p:grpSpPr>
        <p:sp>
          <p:nvSpPr>
            <p:cNvPr id="154" name="Rectangle: Rounded Corners 153">
              <a:extLst>
                <a:ext uri="{FF2B5EF4-FFF2-40B4-BE49-F238E27FC236}">
                  <a16:creationId xmlns:a16="http://schemas.microsoft.com/office/drawing/2014/main" id="{8760D19C-A1F6-45C8-9CA6-DB3F687143FA}"/>
                </a:ext>
              </a:extLst>
            </p:cNvPr>
            <p:cNvSpPr/>
            <p:nvPr/>
          </p:nvSpPr>
          <p:spPr>
            <a:xfrm>
              <a:off x="9912907" y="3163058"/>
              <a:ext cx="1695934" cy="2526542"/>
            </a:xfrm>
            <a:prstGeom prst="roundRect">
              <a:avLst>
                <a:gd name="adj" fmla="val 3901"/>
              </a:avLst>
            </a:prstGeom>
            <a:grpFill/>
            <a:ln w="12700" cap="flat" cmpd="sng" algn="ctr">
              <a:noFill/>
              <a:prstDash val="solid"/>
              <a:miter lim="800000"/>
            </a:ln>
            <a:effectLst/>
          </p:spPr>
          <p:txBody>
            <a:bodyPr rtlCol="0" anchor="ctr"/>
            <a:lstStyle/>
            <a:p>
              <a:pPr algn="ctr" defTabSz="1828800">
                <a:defRPr/>
              </a:pPr>
              <a:endParaRPr lang="id-ID" sz="2200" kern="0">
                <a:solidFill>
                  <a:prstClr val="white"/>
                </a:solidFill>
                <a:latin typeface="Calibri" panose="020F0502020204030204"/>
                <a:cs typeface="Arial" panose="020B0604020202020204" pitchFamily="34" charset="0"/>
              </a:endParaRPr>
            </a:p>
          </p:txBody>
        </p:sp>
        <p:grpSp>
          <p:nvGrpSpPr>
            <p:cNvPr id="156" name="Group 155">
              <a:extLst>
                <a:ext uri="{FF2B5EF4-FFF2-40B4-BE49-F238E27FC236}">
                  <a16:creationId xmlns:a16="http://schemas.microsoft.com/office/drawing/2014/main" id="{E2E37D4A-E4DA-4370-AF21-12227138C007}"/>
                </a:ext>
              </a:extLst>
            </p:cNvPr>
            <p:cNvGrpSpPr/>
            <p:nvPr/>
          </p:nvGrpSpPr>
          <p:grpSpPr>
            <a:xfrm>
              <a:off x="10040268" y="3850635"/>
              <a:ext cx="1484389" cy="1592826"/>
              <a:chOff x="4724028" y="3929519"/>
              <a:chExt cx="1733930" cy="2048673"/>
            </a:xfrm>
            <a:grpFill/>
          </p:grpSpPr>
          <p:sp>
            <p:nvSpPr>
              <p:cNvPr id="158" name="Rectangle 157">
                <a:extLst>
                  <a:ext uri="{FF2B5EF4-FFF2-40B4-BE49-F238E27FC236}">
                    <a16:creationId xmlns:a16="http://schemas.microsoft.com/office/drawing/2014/main" id="{262146A8-B9AC-43DC-B238-D6FE2530B798}"/>
                  </a:ext>
                </a:extLst>
              </p:cNvPr>
              <p:cNvSpPr/>
              <p:nvPr/>
            </p:nvSpPr>
            <p:spPr>
              <a:xfrm>
                <a:off x="4724028" y="3929519"/>
                <a:ext cx="1733930" cy="265431"/>
              </a:xfrm>
              <a:prstGeom prst="rect">
                <a:avLst/>
              </a:prstGeom>
              <a:grpFill/>
            </p:spPr>
            <p:txBody>
              <a:bodyPr wrap="square">
                <a:spAutoFit/>
              </a:bodyPr>
              <a:lstStyle/>
              <a:p>
                <a:pPr defTabSz="1828800">
                  <a:lnSpc>
                    <a:spcPct val="130000"/>
                  </a:lnSpc>
                  <a:defRPr/>
                </a:pPr>
                <a:r>
                  <a:rPr lang="en-US" sz="1800" b="1" dirty="0">
                    <a:solidFill>
                      <a:srgbClr val="6088B3"/>
                    </a:solidFill>
                    <a:latin typeface="Century Gothic" panose="020B0502020202020204" pitchFamily="34" charset="0"/>
                    <a:cs typeface="Segoe UI" panose="020B0502040204020203" pitchFamily="34" charset="0"/>
                  </a:rPr>
                  <a:t>Compliance with ISA 805 </a:t>
                </a:r>
              </a:p>
            </p:txBody>
          </p:sp>
          <p:sp>
            <p:nvSpPr>
              <p:cNvPr id="159" name="Rectangle 158">
                <a:extLst>
                  <a:ext uri="{FF2B5EF4-FFF2-40B4-BE49-F238E27FC236}">
                    <a16:creationId xmlns:a16="http://schemas.microsoft.com/office/drawing/2014/main" id="{308C96E3-B099-4292-A753-043D56817BCE}"/>
                  </a:ext>
                </a:extLst>
              </p:cNvPr>
              <p:cNvSpPr/>
              <p:nvPr/>
            </p:nvSpPr>
            <p:spPr>
              <a:xfrm>
                <a:off x="4724029" y="4395748"/>
                <a:ext cx="1593217" cy="1582444"/>
              </a:xfrm>
              <a:prstGeom prst="rect">
                <a:avLst/>
              </a:prstGeom>
              <a:grpFill/>
            </p:spPr>
            <p:txBody>
              <a:bodyPr wrap="square">
                <a:spAutoFit/>
              </a:bodyPr>
              <a:lstStyle/>
              <a:p>
                <a:pPr defTabSz="1828800">
                  <a:lnSpc>
                    <a:spcPct val="130000"/>
                  </a:lnSpc>
                  <a:defRPr/>
                </a:pPr>
                <a:r>
                  <a:rPr lang="en-IN" sz="1500" i="1" dirty="0">
                    <a:solidFill>
                      <a:prstClr val="black">
                        <a:lumMod val="65000"/>
                        <a:lumOff val="35000"/>
                      </a:prstClr>
                    </a:solidFill>
                    <a:latin typeface="Century Gothic" panose="020B0502020202020204" pitchFamily="34" charset="0"/>
                    <a:cs typeface="Segoe UI Light" panose="020B0502040204020203" pitchFamily="34" charset="0"/>
                  </a:rPr>
                  <a:t>Audit should comply with the requirements of ISA 805 (Revised) “Special Considerations – Audit of Single Financial Statements and Specific Elements, Accounts, or Items of a Financial Statement.  </a:t>
                </a:r>
                <a:endParaRPr lang="en-US" sz="1500" i="1" dirty="0">
                  <a:solidFill>
                    <a:prstClr val="black">
                      <a:lumMod val="65000"/>
                      <a:lumOff val="35000"/>
                    </a:prstClr>
                  </a:solidFill>
                  <a:latin typeface="Century Gothic" panose="020B0502020202020204" pitchFamily="34" charset="0"/>
                  <a:cs typeface="Segoe UI Light" panose="020B0502040204020203" pitchFamily="34" charset="0"/>
                </a:endParaRPr>
              </a:p>
            </p:txBody>
          </p:sp>
        </p:grpSp>
        <p:grpSp>
          <p:nvGrpSpPr>
            <p:cNvPr id="168" name="Group 167">
              <a:extLst>
                <a:ext uri="{FF2B5EF4-FFF2-40B4-BE49-F238E27FC236}">
                  <a16:creationId xmlns:a16="http://schemas.microsoft.com/office/drawing/2014/main" id="{88FD2C16-B33E-446D-A40F-78E901D6A497}"/>
                </a:ext>
              </a:extLst>
            </p:cNvPr>
            <p:cNvGrpSpPr/>
            <p:nvPr/>
          </p:nvGrpSpPr>
          <p:grpSpPr>
            <a:xfrm>
              <a:off x="10023997" y="3251660"/>
              <a:ext cx="1406765" cy="402162"/>
              <a:chOff x="10023997" y="3226260"/>
              <a:chExt cx="1406765" cy="402162"/>
            </a:xfrm>
            <a:grpFill/>
          </p:grpSpPr>
          <p:sp>
            <p:nvSpPr>
              <p:cNvPr id="157" name="Rectangle 156">
                <a:extLst>
                  <a:ext uri="{FF2B5EF4-FFF2-40B4-BE49-F238E27FC236}">
                    <a16:creationId xmlns:a16="http://schemas.microsoft.com/office/drawing/2014/main" id="{9087A90B-A391-4C88-8AA9-405DAC4037B6}"/>
                  </a:ext>
                </a:extLst>
              </p:cNvPr>
              <p:cNvSpPr/>
              <p:nvPr/>
            </p:nvSpPr>
            <p:spPr>
              <a:xfrm>
                <a:off x="10023997" y="3226260"/>
                <a:ext cx="843355" cy="402162"/>
              </a:xfrm>
              <a:prstGeom prst="rect">
                <a:avLst/>
              </a:prstGeom>
              <a:grpFill/>
            </p:spPr>
            <p:txBody>
              <a:bodyPr wrap="square">
                <a:spAutoFit/>
              </a:bodyPr>
              <a:lstStyle/>
              <a:p>
                <a:pPr defTabSz="1828800" eaLnBrk="0" fontAlgn="base" hangingPunct="0">
                  <a:lnSpc>
                    <a:spcPct val="130000"/>
                  </a:lnSpc>
                  <a:spcBef>
                    <a:spcPct val="0"/>
                  </a:spcBef>
                  <a:spcAft>
                    <a:spcPct val="0"/>
                  </a:spcAft>
                  <a:defRPr/>
                </a:pPr>
                <a:r>
                  <a:rPr lang="en-US" sz="4000" b="1" dirty="0">
                    <a:solidFill>
                      <a:srgbClr val="6088B3">
                        <a:alpha val="50000"/>
                      </a:srgbClr>
                    </a:solidFill>
                    <a:latin typeface="Century Gothic" panose="020B0502020202020204" pitchFamily="34" charset="0"/>
                    <a:cs typeface="Segoe UI" panose="020B0502040204020203" pitchFamily="34" charset="0"/>
                  </a:rPr>
                  <a:t>06</a:t>
                </a:r>
              </a:p>
            </p:txBody>
          </p:sp>
          <p:sp>
            <p:nvSpPr>
              <p:cNvPr id="89" name="Freeform 5">
                <a:extLst>
                  <a:ext uri="{FF2B5EF4-FFF2-40B4-BE49-F238E27FC236}">
                    <a16:creationId xmlns:a16="http://schemas.microsoft.com/office/drawing/2014/main" id="{304431DD-BA57-4DA4-ABBB-4FA71334F7AB}"/>
                  </a:ext>
                </a:extLst>
              </p:cNvPr>
              <p:cNvSpPr>
                <a:spLocks noEditPoints="1"/>
              </p:cNvSpPr>
              <p:nvPr/>
            </p:nvSpPr>
            <p:spPr bwMode="auto">
              <a:xfrm>
                <a:off x="11163760" y="3316381"/>
                <a:ext cx="267002" cy="268453"/>
              </a:xfrm>
              <a:custGeom>
                <a:avLst/>
                <a:gdLst>
                  <a:gd name="T0" fmla="*/ 54 w 324"/>
                  <a:gd name="T1" fmla="*/ 324 h 324"/>
                  <a:gd name="T2" fmla="*/ 0 w 324"/>
                  <a:gd name="T3" fmla="*/ 270 h 324"/>
                  <a:gd name="T4" fmla="*/ 0 w 324"/>
                  <a:gd name="T5" fmla="*/ 55 h 324"/>
                  <a:gd name="T6" fmla="*/ 54 w 324"/>
                  <a:gd name="T7" fmla="*/ 0 h 324"/>
                  <a:gd name="T8" fmla="*/ 269 w 324"/>
                  <a:gd name="T9" fmla="*/ 0 h 324"/>
                  <a:gd name="T10" fmla="*/ 324 w 324"/>
                  <a:gd name="T11" fmla="*/ 55 h 324"/>
                  <a:gd name="T12" fmla="*/ 324 w 324"/>
                  <a:gd name="T13" fmla="*/ 270 h 324"/>
                  <a:gd name="T14" fmla="*/ 269 w 324"/>
                  <a:gd name="T15" fmla="*/ 324 h 324"/>
                  <a:gd name="T16" fmla="*/ 54 w 324"/>
                  <a:gd name="T17" fmla="*/ 324 h 324"/>
                  <a:gd name="T18" fmla="*/ 54 w 324"/>
                  <a:gd name="T19" fmla="*/ 20 h 324"/>
                  <a:gd name="T20" fmla="*/ 19 w 324"/>
                  <a:gd name="T21" fmla="*/ 55 h 324"/>
                  <a:gd name="T22" fmla="*/ 19 w 324"/>
                  <a:gd name="T23" fmla="*/ 270 h 324"/>
                  <a:gd name="T24" fmla="*/ 54 w 324"/>
                  <a:gd name="T25" fmla="*/ 305 h 324"/>
                  <a:gd name="T26" fmla="*/ 269 w 324"/>
                  <a:gd name="T27" fmla="*/ 305 h 324"/>
                  <a:gd name="T28" fmla="*/ 304 w 324"/>
                  <a:gd name="T29" fmla="*/ 270 h 324"/>
                  <a:gd name="T30" fmla="*/ 304 w 324"/>
                  <a:gd name="T31" fmla="*/ 55 h 324"/>
                  <a:gd name="T32" fmla="*/ 269 w 324"/>
                  <a:gd name="T33" fmla="*/ 20 h 324"/>
                  <a:gd name="T34" fmla="*/ 54 w 324"/>
                  <a:gd name="T35" fmla="*/ 20 h 324"/>
                  <a:gd name="T36" fmla="*/ 162 w 324"/>
                  <a:gd name="T37" fmla="*/ 241 h 324"/>
                  <a:gd name="T38" fmla="*/ 84 w 324"/>
                  <a:gd name="T39" fmla="*/ 191 h 324"/>
                  <a:gd name="T40" fmla="*/ 84 w 324"/>
                  <a:gd name="T41" fmla="*/ 190 h 324"/>
                  <a:gd name="T42" fmla="*/ 84 w 324"/>
                  <a:gd name="T43" fmla="*/ 190 h 324"/>
                  <a:gd name="T44" fmla="*/ 240 w 324"/>
                  <a:gd name="T45" fmla="*/ 190 h 324"/>
                  <a:gd name="T46" fmla="*/ 240 w 324"/>
                  <a:gd name="T47" fmla="*/ 190 h 324"/>
                  <a:gd name="T48" fmla="*/ 240 w 324"/>
                  <a:gd name="T49" fmla="*/ 191 h 324"/>
                  <a:gd name="T50" fmla="*/ 162 w 324"/>
                  <a:gd name="T51" fmla="*/ 241 h 324"/>
                  <a:gd name="T52" fmla="*/ 102 w 324"/>
                  <a:gd name="T53" fmla="*/ 121 h 324"/>
                  <a:gd name="T54" fmla="*/ 101 w 324"/>
                  <a:gd name="T55" fmla="*/ 116 h 324"/>
                  <a:gd name="T56" fmla="*/ 117 w 324"/>
                  <a:gd name="T57" fmla="*/ 101 h 324"/>
                  <a:gd name="T58" fmla="*/ 133 w 324"/>
                  <a:gd name="T59" fmla="*/ 116 h 324"/>
                  <a:gd name="T60" fmla="*/ 132 w 324"/>
                  <a:gd name="T61" fmla="*/ 121 h 324"/>
                  <a:gd name="T62" fmla="*/ 117 w 324"/>
                  <a:gd name="T63" fmla="*/ 116 h 324"/>
                  <a:gd name="T64" fmla="*/ 102 w 324"/>
                  <a:gd name="T65" fmla="*/ 121 h 324"/>
                  <a:gd name="T66" fmla="*/ 192 w 324"/>
                  <a:gd name="T67" fmla="*/ 121 h 324"/>
                  <a:gd name="T68" fmla="*/ 191 w 324"/>
                  <a:gd name="T69" fmla="*/ 116 h 324"/>
                  <a:gd name="T70" fmla="*/ 207 w 324"/>
                  <a:gd name="T71" fmla="*/ 101 h 324"/>
                  <a:gd name="T72" fmla="*/ 223 w 324"/>
                  <a:gd name="T73" fmla="*/ 116 h 324"/>
                  <a:gd name="T74" fmla="*/ 222 w 324"/>
                  <a:gd name="T75" fmla="*/ 121 h 324"/>
                  <a:gd name="T76" fmla="*/ 207 w 324"/>
                  <a:gd name="T77" fmla="*/ 116 h 324"/>
                  <a:gd name="T78" fmla="*/ 192 w 324"/>
                  <a:gd name="T79" fmla="*/ 12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4" h="324">
                    <a:moveTo>
                      <a:pt x="54" y="324"/>
                    </a:moveTo>
                    <a:cubicBezTo>
                      <a:pt x="24" y="324"/>
                      <a:pt x="0" y="300"/>
                      <a:pt x="0" y="270"/>
                    </a:cubicBezTo>
                    <a:cubicBezTo>
                      <a:pt x="0" y="55"/>
                      <a:pt x="0" y="55"/>
                      <a:pt x="0" y="55"/>
                    </a:cubicBezTo>
                    <a:cubicBezTo>
                      <a:pt x="0" y="25"/>
                      <a:pt x="24" y="0"/>
                      <a:pt x="54" y="0"/>
                    </a:cubicBezTo>
                    <a:cubicBezTo>
                      <a:pt x="269" y="0"/>
                      <a:pt x="269" y="0"/>
                      <a:pt x="269" y="0"/>
                    </a:cubicBezTo>
                    <a:cubicBezTo>
                      <a:pt x="299" y="0"/>
                      <a:pt x="324" y="25"/>
                      <a:pt x="324" y="55"/>
                    </a:cubicBezTo>
                    <a:cubicBezTo>
                      <a:pt x="324" y="270"/>
                      <a:pt x="324" y="270"/>
                      <a:pt x="324" y="270"/>
                    </a:cubicBezTo>
                    <a:cubicBezTo>
                      <a:pt x="324" y="300"/>
                      <a:pt x="299" y="324"/>
                      <a:pt x="269" y="324"/>
                    </a:cubicBezTo>
                    <a:lnTo>
                      <a:pt x="54" y="324"/>
                    </a:lnTo>
                    <a:close/>
                    <a:moveTo>
                      <a:pt x="54" y="20"/>
                    </a:moveTo>
                    <a:cubicBezTo>
                      <a:pt x="35" y="20"/>
                      <a:pt x="19" y="36"/>
                      <a:pt x="19" y="55"/>
                    </a:cubicBezTo>
                    <a:cubicBezTo>
                      <a:pt x="19" y="270"/>
                      <a:pt x="19" y="270"/>
                      <a:pt x="19" y="270"/>
                    </a:cubicBezTo>
                    <a:cubicBezTo>
                      <a:pt x="19" y="289"/>
                      <a:pt x="35" y="305"/>
                      <a:pt x="54" y="305"/>
                    </a:cubicBezTo>
                    <a:cubicBezTo>
                      <a:pt x="269" y="305"/>
                      <a:pt x="269" y="305"/>
                      <a:pt x="269" y="305"/>
                    </a:cubicBezTo>
                    <a:cubicBezTo>
                      <a:pt x="289" y="305"/>
                      <a:pt x="304" y="289"/>
                      <a:pt x="304" y="270"/>
                    </a:cubicBezTo>
                    <a:cubicBezTo>
                      <a:pt x="304" y="55"/>
                      <a:pt x="304" y="55"/>
                      <a:pt x="304" y="55"/>
                    </a:cubicBezTo>
                    <a:cubicBezTo>
                      <a:pt x="304" y="36"/>
                      <a:pt x="289" y="20"/>
                      <a:pt x="269" y="20"/>
                    </a:cubicBezTo>
                    <a:lnTo>
                      <a:pt x="54" y="20"/>
                    </a:lnTo>
                    <a:close/>
                    <a:moveTo>
                      <a:pt x="162" y="241"/>
                    </a:moveTo>
                    <a:cubicBezTo>
                      <a:pt x="127" y="241"/>
                      <a:pt x="96" y="221"/>
                      <a:pt x="84" y="191"/>
                    </a:cubicBezTo>
                    <a:cubicBezTo>
                      <a:pt x="83" y="190"/>
                      <a:pt x="83" y="190"/>
                      <a:pt x="84" y="190"/>
                    </a:cubicBezTo>
                    <a:cubicBezTo>
                      <a:pt x="84" y="190"/>
                      <a:pt x="84" y="190"/>
                      <a:pt x="84" y="190"/>
                    </a:cubicBezTo>
                    <a:cubicBezTo>
                      <a:pt x="240" y="190"/>
                      <a:pt x="240" y="190"/>
                      <a:pt x="240" y="190"/>
                    </a:cubicBezTo>
                    <a:cubicBezTo>
                      <a:pt x="240" y="190"/>
                      <a:pt x="240" y="190"/>
                      <a:pt x="240" y="190"/>
                    </a:cubicBezTo>
                    <a:cubicBezTo>
                      <a:pt x="240" y="190"/>
                      <a:pt x="240" y="191"/>
                      <a:pt x="240" y="191"/>
                    </a:cubicBezTo>
                    <a:cubicBezTo>
                      <a:pt x="227" y="221"/>
                      <a:pt x="197" y="241"/>
                      <a:pt x="162" y="241"/>
                    </a:cubicBezTo>
                    <a:close/>
                    <a:moveTo>
                      <a:pt x="102" y="121"/>
                    </a:moveTo>
                    <a:cubicBezTo>
                      <a:pt x="101" y="120"/>
                      <a:pt x="101" y="118"/>
                      <a:pt x="101" y="116"/>
                    </a:cubicBezTo>
                    <a:cubicBezTo>
                      <a:pt x="101" y="108"/>
                      <a:pt x="108" y="101"/>
                      <a:pt x="117" y="101"/>
                    </a:cubicBezTo>
                    <a:cubicBezTo>
                      <a:pt x="126" y="101"/>
                      <a:pt x="133" y="108"/>
                      <a:pt x="133" y="116"/>
                    </a:cubicBezTo>
                    <a:cubicBezTo>
                      <a:pt x="133" y="118"/>
                      <a:pt x="133" y="119"/>
                      <a:pt x="132" y="121"/>
                    </a:cubicBezTo>
                    <a:cubicBezTo>
                      <a:pt x="128" y="117"/>
                      <a:pt x="123" y="116"/>
                      <a:pt x="117" y="116"/>
                    </a:cubicBezTo>
                    <a:cubicBezTo>
                      <a:pt x="111" y="116"/>
                      <a:pt x="106" y="118"/>
                      <a:pt x="102" y="121"/>
                    </a:cubicBezTo>
                    <a:close/>
                    <a:moveTo>
                      <a:pt x="192" y="121"/>
                    </a:moveTo>
                    <a:cubicBezTo>
                      <a:pt x="191" y="120"/>
                      <a:pt x="191" y="118"/>
                      <a:pt x="191" y="116"/>
                    </a:cubicBezTo>
                    <a:cubicBezTo>
                      <a:pt x="191" y="108"/>
                      <a:pt x="198" y="101"/>
                      <a:pt x="207" y="101"/>
                    </a:cubicBezTo>
                    <a:cubicBezTo>
                      <a:pt x="216" y="101"/>
                      <a:pt x="223" y="108"/>
                      <a:pt x="223" y="116"/>
                    </a:cubicBezTo>
                    <a:cubicBezTo>
                      <a:pt x="223" y="118"/>
                      <a:pt x="223" y="119"/>
                      <a:pt x="222" y="121"/>
                    </a:cubicBezTo>
                    <a:cubicBezTo>
                      <a:pt x="218" y="117"/>
                      <a:pt x="213" y="116"/>
                      <a:pt x="207" y="116"/>
                    </a:cubicBezTo>
                    <a:cubicBezTo>
                      <a:pt x="201" y="116"/>
                      <a:pt x="196" y="118"/>
                      <a:pt x="192" y="121"/>
                    </a:cubicBezTo>
                    <a:close/>
                  </a:path>
                </a:pathLst>
              </a:custGeom>
              <a:grpFill/>
              <a:ln>
                <a:noFill/>
              </a:ln>
            </p:spPr>
            <p:txBody>
              <a:bodyPr vert="horz" wrap="square" lIns="182880" tIns="91440" rIns="182880" bIns="91440" numCol="1" anchor="t" anchorCtr="0" compatLnSpc="1">
                <a:prstTxWarp prst="textNoShape">
                  <a:avLst/>
                </a:prstTxWarp>
              </a:bodyPr>
              <a:lstStyle/>
              <a:p>
                <a:pPr defTabSz="1828800" eaLnBrk="0" fontAlgn="base" hangingPunct="0">
                  <a:spcBef>
                    <a:spcPct val="0"/>
                  </a:spcBef>
                  <a:spcAft>
                    <a:spcPct val="0"/>
                  </a:spcAft>
                  <a:defRPr/>
                </a:pPr>
                <a:endParaRPr lang="en-US" sz="3200" b="1">
                  <a:solidFill>
                    <a:srgbClr val="00279F"/>
                  </a:solidFill>
                  <a:latin typeface="Arial" panose="020B0604020202020204" pitchFamily="34" charset="0"/>
                  <a:cs typeface="Arial" panose="020B0604020202020204" pitchFamily="34" charset="0"/>
                </a:endParaRPr>
              </a:p>
            </p:txBody>
          </p:sp>
        </p:grpSp>
      </p:grpSp>
      <p:grpSp>
        <p:nvGrpSpPr>
          <p:cNvPr id="173" name="Group 172">
            <a:extLst>
              <a:ext uri="{FF2B5EF4-FFF2-40B4-BE49-F238E27FC236}">
                <a16:creationId xmlns:a16="http://schemas.microsoft.com/office/drawing/2014/main" id="{461B3213-8EFF-436F-9790-212C03947266}"/>
              </a:ext>
            </a:extLst>
          </p:cNvPr>
          <p:cNvGrpSpPr/>
          <p:nvPr/>
        </p:nvGrpSpPr>
        <p:grpSpPr>
          <a:xfrm>
            <a:off x="16171919" y="5889380"/>
            <a:ext cx="3391868" cy="5053084"/>
            <a:chOff x="8023685" y="3163058"/>
            <a:chExt cx="1695934" cy="2526542"/>
          </a:xfrm>
          <a:solidFill>
            <a:srgbClr val="FFEAA7"/>
          </a:solidFill>
        </p:grpSpPr>
        <p:sp>
          <p:nvSpPr>
            <p:cNvPr id="147" name="Rectangle: Rounded Corners 146">
              <a:extLst>
                <a:ext uri="{FF2B5EF4-FFF2-40B4-BE49-F238E27FC236}">
                  <a16:creationId xmlns:a16="http://schemas.microsoft.com/office/drawing/2014/main" id="{E9AB3288-A235-492D-BF9F-157799BD5925}"/>
                </a:ext>
              </a:extLst>
            </p:cNvPr>
            <p:cNvSpPr/>
            <p:nvPr/>
          </p:nvSpPr>
          <p:spPr>
            <a:xfrm>
              <a:off x="8023685" y="3163058"/>
              <a:ext cx="1695934" cy="2526542"/>
            </a:xfrm>
            <a:prstGeom prst="roundRect">
              <a:avLst>
                <a:gd name="adj" fmla="val 3901"/>
              </a:avLst>
            </a:prstGeom>
            <a:grpFill/>
            <a:ln w="12700" cap="flat" cmpd="sng" algn="ctr">
              <a:noFill/>
              <a:prstDash val="solid"/>
              <a:miter lim="800000"/>
            </a:ln>
            <a:effectLst/>
          </p:spPr>
          <p:txBody>
            <a:bodyPr rtlCol="0" anchor="ctr"/>
            <a:lstStyle/>
            <a:p>
              <a:pPr algn="ctr" defTabSz="1828800">
                <a:defRPr/>
              </a:pPr>
              <a:endParaRPr lang="id-ID" sz="2200" kern="0">
                <a:solidFill>
                  <a:prstClr val="white"/>
                </a:solidFill>
                <a:latin typeface="Calibri" panose="020F0502020204030204"/>
                <a:cs typeface="Arial" panose="020B0604020202020204" pitchFamily="34" charset="0"/>
              </a:endParaRPr>
            </a:p>
          </p:txBody>
        </p:sp>
        <p:grpSp>
          <p:nvGrpSpPr>
            <p:cNvPr id="149" name="Group 148">
              <a:extLst>
                <a:ext uri="{FF2B5EF4-FFF2-40B4-BE49-F238E27FC236}">
                  <a16:creationId xmlns:a16="http://schemas.microsoft.com/office/drawing/2014/main" id="{AE939944-9665-4E7D-8150-9032E4433F3E}"/>
                </a:ext>
              </a:extLst>
            </p:cNvPr>
            <p:cNvGrpSpPr/>
            <p:nvPr/>
          </p:nvGrpSpPr>
          <p:grpSpPr>
            <a:xfrm>
              <a:off x="8151047" y="3850640"/>
              <a:ext cx="1451382" cy="1123542"/>
              <a:chOff x="4724029" y="3929519"/>
              <a:chExt cx="1695374" cy="1445083"/>
            </a:xfrm>
            <a:grpFill/>
          </p:grpSpPr>
          <p:sp>
            <p:nvSpPr>
              <p:cNvPr id="151" name="Rectangle 150">
                <a:extLst>
                  <a:ext uri="{FF2B5EF4-FFF2-40B4-BE49-F238E27FC236}">
                    <a16:creationId xmlns:a16="http://schemas.microsoft.com/office/drawing/2014/main" id="{15ECA197-677E-4394-B58A-0F0580BB9253}"/>
                  </a:ext>
                </a:extLst>
              </p:cNvPr>
              <p:cNvSpPr/>
              <p:nvPr/>
            </p:nvSpPr>
            <p:spPr>
              <a:xfrm>
                <a:off x="4724029" y="3929519"/>
                <a:ext cx="1695374" cy="497007"/>
              </a:xfrm>
              <a:prstGeom prst="rect">
                <a:avLst/>
              </a:prstGeom>
              <a:grpFill/>
            </p:spPr>
            <p:txBody>
              <a:bodyPr wrap="square">
                <a:spAutoFit/>
              </a:bodyPr>
              <a:lstStyle/>
              <a:p>
                <a:pPr defTabSz="1828800">
                  <a:lnSpc>
                    <a:spcPct val="130000"/>
                  </a:lnSpc>
                  <a:defRPr/>
                </a:pPr>
                <a:r>
                  <a:rPr lang="en-IN" sz="1800" b="1" dirty="0">
                    <a:solidFill>
                      <a:srgbClr val="6088B3"/>
                    </a:solidFill>
                    <a:latin typeface="Century Gothic" panose="020B0502020202020204" pitchFamily="34" charset="0"/>
                    <a:cs typeface="Segoe UI" panose="020B0502040204020203" pitchFamily="34" charset="0"/>
                  </a:rPr>
                  <a:t>Exclusive Control Over Private Keys</a:t>
                </a:r>
                <a:endParaRPr lang="en-US" sz="1800" b="1" dirty="0">
                  <a:solidFill>
                    <a:srgbClr val="6088B3"/>
                  </a:solidFill>
                  <a:latin typeface="Century Gothic" panose="020B0502020202020204" pitchFamily="34" charset="0"/>
                  <a:cs typeface="Segoe UI" panose="020B0502040204020203" pitchFamily="34" charset="0"/>
                </a:endParaRPr>
              </a:p>
            </p:txBody>
          </p:sp>
          <p:sp>
            <p:nvSpPr>
              <p:cNvPr id="152" name="Rectangle 151">
                <a:extLst>
                  <a:ext uri="{FF2B5EF4-FFF2-40B4-BE49-F238E27FC236}">
                    <a16:creationId xmlns:a16="http://schemas.microsoft.com/office/drawing/2014/main" id="{F499B838-2AE5-4D14-893B-9FAEBC3CC427}"/>
                  </a:ext>
                </a:extLst>
              </p:cNvPr>
              <p:cNvSpPr/>
              <p:nvPr/>
            </p:nvSpPr>
            <p:spPr>
              <a:xfrm>
                <a:off x="4724029" y="4371103"/>
                <a:ext cx="1586209" cy="1003499"/>
              </a:xfrm>
              <a:prstGeom prst="rect">
                <a:avLst/>
              </a:prstGeom>
              <a:grpFill/>
            </p:spPr>
            <p:txBody>
              <a:bodyPr wrap="square">
                <a:spAutoFit/>
              </a:bodyPr>
              <a:lstStyle/>
              <a:p>
                <a:pPr defTabSz="1828800">
                  <a:lnSpc>
                    <a:spcPct val="130000"/>
                  </a:lnSpc>
                  <a:defRPr/>
                </a:pPr>
                <a:r>
                  <a:rPr lang="en-US" sz="1500" i="1" dirty="0">
                    <a:solidFill>
                      <a:prstClr val="black">
                        <a:lumMod val="65000"/>
                        <a:lumOff val="35000"/>
                      </a:prstClr>
                    </a:solidFill>
                    <a:latin typeface="Century Gothic" panose="020B0502020202020204" pitchFamily="34" charset="0"/>
                    <a:cs typeface="Segoe UI Light" panose="020B0502040204020203" pitchFamily="34" charset="0"/>
                  </a:rPr>
                  <a:t>Auditor should verify if the crypto exchange has exclusive control over the Private Keys relating to on-chain crypto assets.</a:t>
                </a:r>
              </a:p>
            </p:txBody>
          </p:sp>
        </p:grpSp>
        <p:grpSp>
          <p:nvGrpSpPr>
            <p:cNvPr id="167" name="Group 166">
              <a:extLst>
                <a:ext uri="{FF2B5EF4-FFF2-40B4-BE49-F238E27FC236}">
                  <a16:creationId xmlns:a16="http://schemas.microsoft.com/office/drawing/2014/main" id="{F1FFBD59-D3CA-402E-B4CD-7680F09B4429}"/>
                </a:ext>
              </a:extLst>
            </p:cNvPr>
            <p:cNvGrpSpPr/>
            <p:nvPr/>
          </p:nvGrpSpPr>
          <p:grpSpPr>
            <a:xfrm>
              <a:off x="8134775" y="3251660"/>
              <a:ext cx="1390225" cy="402162"/>
              <a:chOff x="8134775" y="3226260"/>
              <a:chExt cx="1390225" cy="402162"/>
            </a:xfrm>
            <a:grpFill/>
          </p:grpSpPr>
          <p:sp>
            <p:nvSpPr>
              <p:cNvPr id="150" name="Rectangle 149">
                <a:extLst>
                  <a:ext uri="{FF2B5EF4-FFF2-40B4-BE49-F238E27FC236}">
                    <a16:creationId xmlns:a16="http://schemas.microsoft.com/office/drawing/2014/main" id="{40D7226A-CF80-4EF6-8FBD-9CE7CE8222D8}"/>
                  </a:ext>
                </a:extLst>
              </p:cNvPr>
              <p:cNvSpPr/>
              <p:nvPr/>
            </p:nvSpPr>
            <p:spPr>
              <a:xfrm>
                <a:off x="8134775" y="3226260"/>
                <a:ext cx="843355" cy="402162"/>
              </a:xfrm>
              <a:prstGeom prst="rect">
                <a:avLst/>
              </a:prstGeom>
              <a:grpFill/>
            </p:spPr>
            <p:txBody>
              <a:bodyPr wrap="square">
                <a:spAutoFit/>
              </a:bodyPr>
              <a:lstStyle/>
              <a:p>
                <a:pPr defTabSz="1828800" eaLnBrk="0" fontAlgn="base" hangingPunct="0">
                  <a:lnSpc>
                    <a:spcPct val="130000"/>
                  </a:lnSpc>
                  <a:spcBef>
                    <a:spcPct val="0"/>
                  </a:spcBef>
                  <a:spcAft>
                    <a:spcPct val="0"/>
                  </a:spcAft>
                  <a:defRPr/>
                </a:pPr>
                <a:r>
                  <a:rPr lang="en-US" sz="4000" b="1" dirty="0">
                    <a:solidFill>
                      <a:srgbClr val="6088B3">
                        <a:alpha val="50000"/>
                      </a:srgbClr>
                    </a:solidFill>
                    <a:latin typeface="Century Gothic" panose="020B0502020202020204" pitchFamily="34" charset="0"/>
                    <a:cs typeface="Segoe UI" panose="020B0502040204020203" pitchFamily="34" charset="0"/>
                  </a:rPr>
                  <a:t>05</a:t>
                </a:r>
              </a:p>
            </p:txBody>
          </p:sp>
          <p:grpSp>
            <p:nvGrpSpPr>
              <p:cNvPr id="162" name="Group 161">
                <a:extLst>
                  <a:ext uri="{FF2B5EF4-FFF2-40B4-BE49-F238E27FC236}">
                    <a16:creationId xmlns:a16="http://schemas.microsoft.com/office/drawing/2014/main" id="{D51637CA-0234-4230-8C61-6ECD365D6381}"/>
                  </a:ext>
                </a:extLst>
              </p:cNvPr>
              <p:cNvGrpSpPr/>
              <p:nvPr/>
            </p:nvGrpSpPr>
            <p:grpSpPr>
              <a:xfrm>
                <a:off x="9258723" y="3317783"/>
                <a:ext cx="266277" cy="268816"/>
                <a:chOff x="9181368" y="2716607"/>
                <a:chExt cx="266277" cy="268816"/>
              </a:xfrm>
              <a:grpFill/>
            </p:grpSpPr>
            <p:sp>
              <p:nvSpPr>
                <p:cNvPr id="160" name="Heart 159">
                  <a:extLst>
                    <a:ext uri="{FF2B5EF4-FFF2-40B4-BE49-F238E27FC236}">
                      <a16:creationId xmlns:a16="http://schemas.microsoft.com/office/drawing/2014/main" id="{DE467A3A-0601-4C8A-82CA-D48DE4F817F6}"/>
                    </a:ext>
                  </a:extLst>
                </p:cNvPr>
                <p:cNvSpPr/>
                <p:nvPr/>
              </p:nvSpPr>
              <p:spPr>
                <a:xfrm>
                  <a:off x="9253252" y="2796685"/>
                  <a:ext cx="45719" cy="36576"/>
                </a:xfrm>
                <a:prstGeom prst="heart">
                  <a:avLst/>
                </a:prstGeom>
                <a:grpFill/>
                <a:ln>
                  <a:noFill/>
                </a:ln>
              </p:spPr>
              <p:txBody>
                <a:bodyPr vert="horz" wrap="square" lIns="182880" tIns="91440" rIns="182880" bIns="91440" numCol="1" anchor="t" anchorCtr="0" compatLnSpc="1">
                  <a:prstTxWarp prst="textNoShape">
                    <a:avLst/>
                  </a:prstTxWarp>
                </a:bodyPr>
                <a:lstStyle/>
                <a:p>
                  <a:pPr defTabSz="1828800" eaLnBrk="0" fontAlgn="base" hangingPunct="0">
                    <a:spcBef>
                      <a:spcPct val="0"/>
                    </a:spcBef>
                    <a:spcAft>
                      <a:spcPct val="0"/>
                    </a:spcAft>
                    <a:defRPr/>
                  </a:pPr>
                  <a:endParaRPr lang="en-US" sz="3200" b="1">
                    <a:solidFill>
                      <a:srgbClr val="00279F"/>
                    </a:solidFill>
                    <a:latin typeface="Arial" panose="020B0604020202020204" pitchFamily="34" charset="0"/>
                    <a:cs typeface="Arial" panose="020B0604020202020204" pitchFamily="34" charset="0"/>
                  </a:endParaRPr>
                </a:p>
              </p:txBody>
            </p:sp>
            <p:sp>
              <p:nvSpPr>
                <p:cNvPr id="94" name="Freeform 10">
                  <a:extLst>
                    <a:ext uri="{FF2B5EF4-FFF2-40B4-BE49-F238E27FC236}">
                      <a16:creationId xmlns:a16="http://schemas.microsoft.com/office/drawing/2014/main" id="{2E01CA5B-DACA-46B7-B0E1-2C4C66F48503}"/>
                    </a:ext>
                  </a:extLst>
                </p:cNvPr>
                <p:cNvSpPr>
                  <a:spLocks noEditPoints="1"/>
                </p:cNvSpPr>
                <p:nvPr/>
              </p:nvSpPr>
              <p:spPr bwMode="auto">
                <a:xfrm>
                  <a:off x="9181368" y="2716607"/>
                  <a:ext cx="266277" cy="268816"/>
                </a:xfrm>
                <a:custGeom>
                  <a:avLst/>
                  <a:gdLst>
                    <a:gd name="T0" fmla="*/ 269 w 323"/>
                    <a:gd name="T1" fmla="*/ 0 h 324"/>
                    <a:gd name="T2" fmla="*/ 54 w 323"/>
                    <a:gd name="T3" fmla="*/ 0 h 324"/>
                    <a:gd name="T4" fmla="*/ 0 w 323"/>
                    <a:gd name="T5" fmla="*/ 55 h 324"/>
                    <a:gd name="T6" fmla="*/ 0 w 323"/>
                    <a:gd name="T7" fmla="*/ 270 h 324"/>
                    <a:gd name="T8" fmla="*/ 54 w 323"/>
                    <a:gd name="T9" fmla="*/ 324 h 324"/>
                    <a:gd name="T10" fmla="*/ 269 w 323"/>
                    <a:gd name="T11" fmla="*/ 324 h 324"/>
                    <a:gd name="T12" fmla="*/ 323 w 323"/>
                    <a:gd name="T13" fmla="*/ 270 h 324"/>
                    <a:gd name="T14" fmla="*/ 323 w 323"/>
                    <a:gd name="T15" fmla="*/ 55 h 324"/>
                    <a:gd name="T16" fmla="*/ 269 w 323"/>
                    <a:gd name="T17" fmla="*/ 0 h 324"/>
                    <a:gd name="T18" fmla="*/ 304 w 323"/>
                    <a:gd name="T19" fmla="*/ 270 h 324"/>
                    <a:gd name="T20" fmla="*/ 269 w 323"/>
                    <a:gd name="T21" fmla="*/ 305 h 324"/>
                    <a:gd name="T22" fmla="*/ 54 w 323"/>
                    <a:gd name="T23" fmla="*/ 305 h 324"/>
                    <a:gd name="T24" fmla="*/ 19 w 323"/>
                    <a:gd name="T25" fmla="*/ 270 h 324"/>
                    <a:gd name="T26" fmla="*/ 19 w 323"/>
                    <a:gd name="T27" fmla="*/ 55 h 324"/>
                    <a:gd name="T28" fmla="*/ 54 w 323"/>
                    <a:gd name="T29" fmla="*/ 20 h 324"/>
                    <a:gd name="T30" fmla="*/ 269 w 323"/>
                    <a:gd name="T31" fmla="*/ 20 h 324"/>
                    <a:gd name="T32" fmla="*/ 304 w 323"/>
                    <a:gd name="T33" fmla="*/ 55 h 324"/>
                    <a:gd name="T34" fmla="*/ 304 w 323"/>
                    <a:gd name="T35" fmla="*/ 27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3" h="324">
                      <a:moveTo>
                        <a:pt x="269" y="0"/>
                      </a:moveTo>
                      <a:cubicBezTo>
                        <a:pt x="54" y="0"/>
                        <a:pt x="54" y="0"/>
                        <a:pt x="54" y="0"/>
                      </a:cubicBezTo>
                      <a:cubicBezTo>
                        <a:pt x="24" y="0"/>
                        <a:pt x="0" y="25"/>
                        <a:pt x="0" y="55"/>
                      </a:cubicBezTo>
                      <a:cubicBezTo>
                        <a:pt x="0" y="270"/>
                        <a:pt x="0" y="270"/>
                        <a:pt x="0" y="270"/>
                      </a:cubicBezTo>
                      <a:cubicBezTo>
                        <a:pt x="0" y="300"/>
                        <a:pt x="24" y="324"/>
                        <a:pt x="54" y="324"/>
                      </a:cubicBezTo>
                      <a:cubicBezTo>
                        <a:pt x="269" y="324"/>
                        <a:pt x="269" y="324"/>
                        <a:pt x="269" y="324"/>
                      </a:cubicBezTo>
                      <a:cubicBezTo>
                        <a:pt x="299" y="324"/>
                        <a:pt x="323" y="300"/>
                        <a:pt x="323" y="270"/>
                      </a:cubicBezTo>
                      <a:cubicBezTo>
                        <a:pt x="323" y="55"/>
                        <a:pt x="323" y="55"/>
                        <a:pt x="323" y="55"/>
                      </a:cubicBezTo>
                      <a:cubicBezTo>
                        <a:pt x="323" y="25"/>
                        <a:pt x="299" y="0"/>
                        <a:pt x="269" y="0"/>
                      </a:cubicBezTo>
                      <a:close/>
                      <a:moveTo>
                        <a:pt x="304" y="270"/>
                      </a:moveTo>
                      <a:cubicBezTo>
                        <a:pt x="304" y="289"/>
                        <a:pt x="288" y="305"/>
                        <a:pt x="269" y="305"/>
                      </a:cubicBezTo>
                      <a:cubicBezTo>
                        <a:pt x="54" y="305"/>
                        <a:pt x="54" y="305"/>
                        <a:pt x="54" y="305"/>
                      </a:cubicBezTo>
                      <a:cubicBezTo>
                        <a:pt x="35" y="305"/>
                        <a:pt x="19" y="289"/>
                        <a:pt x="19" y="270"/>
                      </a:cubicBezTo>
                      <a:cubicBezTo>
                        <a:pt x="19" y="55"/>
                        <a:pt x="19" y="55"/>
                        <a:pt x="19" y="55"/>
                      </a:cubicBezTo>
                      <a:cubicBezTo>
                        <a:pt x="19" y="36"/>
                        <a:pt x="35" y="20"/>
                        <a:pt x="54" y="20"/>
                      </a:cubicBezTo>
                      <a:cubicBezTo>
                        <a:pt x="269" y="20"/>
                        <a:pt x="269" y="20"/>
                        <a:pt x="269" y="20"/>
                      </a:cubicBezTo>
                      <a:cubicBezTo>
                        <a:pt x="288" y="20"/>
                        <a:pt x="304" y="36"/>
                        <a:pt x="304" y="55"/>
                      </a:cubicBezTo>
                      <a:lnTo>
                        <a:pt x="304" y="270"/>
                      </a:lnTo>
                      <a:close/>
                    </a:path>
                  </a:pathLst>
                </a:custGeom>
                <a:grpFill/>
                <a:ln>
                  <a:noFill/>
                </a:ln>
              </p:spPr>
              <p:txBody>
                <a:bodyPr vert="horz" wrap="square" lIns="182880" tIns="91440" rIns="182880" bIns="91440" numCol="1" anchor="t" anchorCtr="0" compatLnSpc="1">
                  <a:prstTxWarp prst="textNoShape">
                    <a:avLst/>
                  </a:prstTxWarp>
                </a:bodyPr>
                <a:lstStyle/>
                <a:p>
                  <a:pPr defTabSz="1828800" eaLnBrk="0" fontAlgn="base" hangingPunct="0">
                    <a:spcBef>
                      <a:spcPct val="0"/>
                    </a:spcBef>
                    <a:spcAft>
                      <a:spcPct val="0"/>
                    </a:spcAft>
                    <a:defRPr/>
                  </a:pPr>
                  <a:endParaRPr lang="en-US" sz="3200" b="1">
                    <a:solidFill>
                      <a:srgbClr val="00279F"/>
                    </a:solidFill>
                    <a:latin typeface="Arial" panose="020B0604020202020204" pitchFamily="34" charset="0"/>
                    <a:cs typeface="Arial" panose="020B0604020202020204" pitchFamily="34" charset="0"/>
                  </a:endParaRPr>
                </a:p>
              </p:txBody>
            </p:sp>
            <p:sp>
              <p:nvSpPr>
                <p:cNvPr id="95" name="Freeform 11">
                  <a:extLst>
                    <a:ext uri="{FF2B5EF4-FFF2-40B4-BE49-F238E27FC236}">
                      <a16:creationId xmlns:a16="http://schemas.microsoft.com/office/drawing/2014/main" id="{0E65CC9A-9C12-43F5-A7D5-C4A4AA31BF18}"/>
                    </a:ext>
                  </a:extLst>
                </p:cNvPr>
                <p:cNvSpPr>
                  <a:spLocks/>
                </p:cNvSpPr>
                <p:nvPr/>
              </p:nvSpPr>
              <p:spPr bwMode="auto">
                <a:xfrm>
                  <a:off x="9249933" y="2874414"/>
                  <a:ext cx="129148" cy="42082"/>
                </a:xfrm>
                <a:custGeom>
                  <a:avLst/>
                  <a:gdLst>
                    <a:gd name="T0" fmla="*/ 79 w 157"/>
                    <a:gd name="T1" fmla="*/ 51 h 51"/>
                    <a:gd name="T2" fmla="*/ 0 w 157"/>
                    <a:gd name="T3" fmla="*/ 1 h 51"/>
                    <a:gd name="T4" fmla="*/ 0 w 157"/>
                    <a:gd name="T5" fmla="*/ 0 h 51"/>
                    <a:gd name="T6" fmla="*/ 1 w 157"/>
                    <a:gd name="T7" fmla="*/ 0 h 51"/>
                    <a:gd name="T8" fmla="*/ 156 w 157"/>
                    <a:gd name="T9" fmla="*/ 0 h 51"/>
                    <a:gd name="T10" fmla="*/ 157 w 157"/>
                    <a:gd name="T11" fmla="*/ 0 h 51"/>
                    <a:gd name="T12" fmla="*/ 157 w 157"/>
                    <a:gd name="T13" fmla="*/ 1 h 51"/>
                    <a:gd name="T14" fmla="*/ 79 w 157"/>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51">
                      <a:moveTo>
                        <a:pt x="79" y="51"/>
                      </a:moveTo>
                      <a:cubicBezTo>
                        <a:pt x="44" y="51"/>
                        <a:pt x="13" y="31"/>
                        <a:pt x="0" y="1"/>
                      </a:cubicBezTo>
                      <a:cubicBezTo>
                        <a:pt x="0" y="0"/>
                        <a:pt x="0" y="0"/>
                        <a:pt x="0" y="0"/>
                      </a:cubicBezTo>
                      <a:cubicBezTo>
                        <a:pt x="0" y="0"/>
                        <a:pt x="0" y="0"/>
                        <a:pt x="1" y="0"/>
                      </a:cubicBezTo>
                      <a:cubicBezTo>
                        <a:pt x="156" y="0"/>
                        <a:pt x="156" y="0"/>
                        <a:pt x="156" y="0"/>
                      </a:cubicBezTo>
                      <a:cubicBezTo>
                        <a:pt x="156" y="0"/>
                        <a:pt x="157" y="0"/>
                        <a:pt x="157" y="0"/>
                      </a:cubicBezTo>
                      <a:cubicBezTo>
                        <a:pt x="157" y="0"/>
                        <a:pt x="157" y="1"/>
                        <a:pt x="157" y="1"/>
                      </a:cubicBezTo>
                      <a:cubicBezTo>
                        <a:pt x="144" y="31"/>
                        <a:pt x="113" y="51"/>
                        <a:pt x="79" y="51"/>
                      </a:cubicBezTo>
                      <a:close/>
                    </a:path>
                  </a:pathLst>
                </a:custGeom>
                <a:grpFill/>
                <a:ln>
                  <a:noFill/>
                </a:ln>
              </p:spPr>
              <p:txBody>
                <a:bodyPr vert="horz" wrap="square" lIns="182880" tIns="91440" rIns="182880" bIns="91440" numCol="1" anchor="t" anchorCtr="0" compatLnSpc="1">
                  <a:prstTxWarp prst="textNoShape">
                    <a:avLst/>
                  </a:prstTxWarp>
                </a:bodyPr>
                <a:lstStyle/>
                <a:p>
                  <a:pPr defTabSz="1828800" eaLnBrk="0" fontAlgn="base" hangingPunct="0">
                    <a:spcBef>
                      <a:spcPct val="0"/>
                    </a:spcBef>
                    <a:spcAft>
                      <a:spcPct val="0"/>
                    </a:spcAft>
                    <a:defRPr/>
                  </a:pPr>
                  <a:endParaRPr lang="en-US" sz="3200" b="1">
                    <a:solidFill>
                      <a:srgbClr val="00279F"/>
                    </a:solidFill>
                    <a:latin typeface="Arial" panose="020B0604020202020204" pitchFamily="34" charset="0"/>
                    <a:cs typeface="Arial" panose="020B0604020202020204" pitchFamily="34" charset="0"/>
                  </a:endParaRPr>
                </a:p>
              </p:txBody>
            </p:sp>
            <p:sp>
              <p:nvSpPr>
                <p:cNvPr id="161" name="Heart 160">
                  <a:extLst>
                    <a:ext uri="{FF2B5EF4-FFF2-40B4-BE49-F238E27FC236}">
                      <a16:creationId xmlns:a16="http://schemas.microsoft.com/office/drawing/2014/main" id="{F5EEEF08-06A4-4553-97FD-BC72245A4454}"/>
                    </a:ext>
                  </a:extLst>
                </p:cNvPr>
                <p:cNvSpPr/>
                <p:nvPr/>
              </p:nvSpPr>
              <p:spPr>
                <a:xfrm>
                  <a:off x="9331042" y="2796685"/>
                  <a:ext cx="45719" cy="36576"/>
                </a:xfrm>
                <a:prstGeom prst="heart">
                  <a:avLst/>
                </a:prstGeom>
                <a:grpFill/>
                <a:ln>
                  <a:noFill/>
                </a:ln>
              </p:spPr>
              <p:txBody>
                <a:bodyPr vert="horz" wrap="square" lIns="182880" tIns="91440" rIns="182880" bIns="91440" numCol="1" anchor="t" anchorCtr="0" compatLnSpc="1">
                  <a:prstTxWarp prst="textNoShape">
                    <a:avLst/>
                  </a:prstTxWarp>
                </a:bodyPr>
                <a:lstStyle/>
                <a:p>
                  <a:pPr defTabSz="1828800" eaLnBrk="0" fontAlgn="base" hangingPunct="0">
                    <a:spcBef>
                      <a:spcPct val="0"/>
                    </a:spcBef>
                    <a:spcAft>
                      <a:spcPct val="0"/>
                    </a:spcAft>
                    <a:defRPr/>
                  </a:pPr>
                  <a:endParaRPr lang="en-US" sz="3200" b="1">
                    <a:solidFill>
                      <a:srgbClr val="00279F"/>
                    </a:solidFill>
                    <a:latin typeface="Arial" panose="020B0604020202020204" pitchFamily="34" charset="0"/>
                    <a:cs typeface="Arial" panose="020B0604020202020204" pitchFamily="34" charset="0"/>
                  </a:endParaRPr>
                </a:p>
              </p:txBody>
            </p:sp>
          </p:grpSp>
        </p:grpSp>
      </p:grpSp>
      <p:grpSp>
        <p:nvGrpSpPr>
          <p:cNvPr id="172" name="Group 171">
            <a:extLst>
              <a:ext uri="{FF2B5EF4-FFF2-40B4-BE49-F238E27FC236}">
                <a16:creationId xmlns:a16="http://schemas.microsoft.com/office/drawing/2014/main" id="{9EE65237-26DD-4E0A-A146-C9E195E48C60}"/>
              </a:ext>
            </a:extLst>
          </p:cNvPr>
          <p:cNvGrpSpPr/>
          <p:nvPr/>
        </p:nvGrpSpPr>
        <p:grpSpPr>
          <a:xfrm>
            <a:off x="12389075" y="2412756"/>
            <a:ext cx="3391868" cy="5053084"/>
            <a:chOff x="6096000" y="3163058"/>
            <a:chExt cx="1695934" cy="2526542"/>
          </a:xfrm>
          <a:solidFill>
            <a:srgbClr val="FFCCFF"/>
          </a:solidFill>
        </p:grpSpPr>
        <p:sp>
          <p:nvSpPr>
            <p:cNvPr id="140" name="Rectangle: Rounded Corners 139">
              <a:extLst>
                <a:ext uri="{FF2B5EF4-FFF2-40B4-BE49-F238E27FC236}">
                  <a16:creationId xmlns:a16="http://schemas.microsoft.com/office/drawing/2014/main" id="{5D18CC7D-6478-437F-9D3B-03C86F3C67D5}"/>
                </a:ext>
              </a:extLst>
            </p:cNvPr>
            <p:cNvSpPr/>
            <p:nvPr/>
          </p:nvSpPr>
          <p:spPr>
            <a:xfrm>
              <a:off x="6096000" y="3163058"/>
              <a:ext cx="1695934" cy="2526542"/>
            </a:xfrm>
            <a:prstGeom prst="roundRect">
              <a:avLst>
                <a:gd name="adj" fmla="val 3901"/>
              </a:avLst>
            </a:prstGeom>
            <a:grpFill/>
            <a:ln w="12700" cap="flat" cmpd="sng" algn="ctr">
              <a:noFill/>
              <a:prstDash val="solid"/>
              <a:miter lim="800000"/>
            </a:ln>
            <a:effectLst/>
          </p:spPr>
          <p:txBody>
            <a:bodyPr rtlCol="0" anchor="ctr"/>
            <a:lstStyle/>
            <a:p>
              <a:pPr algn="ctr" defTabSz="1828800">
                <a:defRPr/>
              </a:pPr>
              <a:endParaRPr lang="id-ID" sz="2200" kern="0">
                <a:solidFill>
                  <a:prstClr val="white"/>
                </a:solidFill>
                <a:latin typeface="Calibri" panose="020F0502020204030204"/>
                <a:cs typeface="Arial" panose="020B0604020202020204" pitchFamily="34" charset="0"/>
              </a:endParaRPr>
            </a:p>
          </p:txBody>
        </p:sp>
        <p:grpSp>
          <p:nvGrpSpPr>
            <p:cNvPr id="142" name="Group 141">
              <a:extLst>
                <a:ext uri="{FF2B5EF4-FFF2-40B4-BE49-F238E27FC236}">
                  <a16:creationId xmlns:a16="http://schemas.microsoft.com/office/drawing/2014/main" id="{AFB11436-DFAA-426C-B1BF-AB55A4950CDB}"/>
                </a:ext>
              </a:extLst>
            </p:cNvPr>
            <p:cNvGrpSpPr/>
            <p:nvPr/>
          </p:nvGrpSpPr>
          <p:grpSpPr>
            <a:xfrm>
              <a:off x="6223362" y="3850636"/>
              <a:ext cx="1451382" cy="1145960"/>
              <a:chOff x="4724029" y="3929519"/>
              <a:chExt cx="1695374" cy="1473919"/>
            </a:xfrm>
            <a:grpFill/>
          </p:grpSpPr>
          <p:sp>
            <p:nvSpPr>
              <p:cNvPr id="144" name="Rectangle 143">
                <a:extLst>
                  <a:ext uri="{FF2B5EF4-FFF2-40B4-BE49-F238E27FC236}">
                    <a16:creationId xmlns:a16="http://schemas.microsoft.com/office/drawing/2014/main" id="{D9000965-0A05-46AD-A9ED-1B7467C3B088}"/>
                  </a:ext>
                </a:extLst>
              </p:cNvPr>
              <p:cNvSpPr/>
              <p:nvPr/>
            </p:nvSpPr>
            <p:spPr>
              <a:xfrm>
                <a:off x="4724029" y="3929519"/>
                <a:ext cx="1695374" cy="497007"/>
              </a:xfrm>
              <a:prstGeom prst="rect">
                <a:avLst/>
              </a:prstGeom>
              <a:grpFill/>
            </p:spPr>
            <p:txBody>
              <a:bodyPr wrap="square">
                <a:spAutoFit/>
              </a:bodyPr>
              <a:lstStyle/>
              <a:p>
                <a:pPr defTabSz="1828800">
                  <a:lnSpc>
                    <a:spcPct val="130000"/>
                  </a:lnSpc>
                  <a:defRPr/>
                </a:pPr>
                <a:r>
                  <a:rPr lang="en-US" sz="1800" b="1" dirty="0">
                    <a:solidFill>
                      <a:srgbClr val="6088B3"/>
                    </a:solidFill>
                    <a:latin typeface="Century Gothic" panose="020B0502020202020204" pitchFamily="34" charset="0"/>
                    <a:cs typeface="Segoe UI" panose="020B0502040204020203" pitchFamily="34" charset="0"/>
                  </a:rPr>
                  <a:t>Verification of on-chain &amp; off-chain assets</a:t>
                </a:r>
              </a:p>
            </p:txBody>
          </p:sp>
          <p:sp>
            <p:nvSpPr>
              <p:cNvPr id="145" name="Rectangle 144">
                <a:extLst>
                  <a:ext uri="{FF2B5EF4-FFF2-40B4-BE49-F238E27FC236}">
                    <a16:creationId xmlns:a16="http://schemas.microsoft.com/office/drawing/2014/main" id="{5EF8626F-F1BE-4BC7-9DF4-DC567AF3D0BF}"/>
                  </a:ext>
                </a:extLst>
              </p:cNvPr>
              <p:cNvSpPr/>
              <p:nvPr/>
            </p:nvSpPr>
            <p:spPr>
              <a:xfrm>
                <a:off x="4724029" y="4399937"/>
                <a:ext cx="1695374" cy="1003501"/>
              </a:xfrm>
              <a:prstGeom prst="rect">
                <a:avLst/>
              </a:prstGeom>
              <a:grpFill/>
            </p:spPr>
            <p:txBody>
              <a:bodyPr wrap="square">
                <a:spAutoFit/>
              </a:bodyPr>
              <a:lstStyle/>
              <a:p>
                <a:pPr defTabSz="1828800">
                  <a:lnSpc>
                    <a:spcPct val="130000"/>
                  </a:lnSpc>
                  <a:defRPr/>
                </a:pPr>
                <a:r>
                  <a:rPr lang="en-US" sz="1500" i="1" dirty="0">
                    <a:solidFill>
                      <a:prstClr val="black">
                        <a:lumMod val="65000"/>
                        <a:lumOff val="35000"/>
                      </a:prstClr>
                    </a:solidFill>
                    <a:latin typeface="Century Gothic" panose="020B0502020202020204" pitchFamily="34" charset="0"/>
                    <a:cs typeface="Segoe UI Light" panose="020B0502040204020203" pitchFamily="34" charset="0"/>
                  </a:rPr>
                  <a:t>Auditor should verify both on-chain and off-chain assets appearing in the financial statement of crypto exchange.</a:t>
                </a:r>
              </a:p>
            </p:txBody>
          </p:sp>
        </p:grpSp>
        <p:grpSp>
          <p:nvGrpSpPr>
            <p:cNvPr id="166" name="Group 165">
              <a:extLst>
                <a:ext uri="{FF2B5EF4-FFF2-40B4-BE49-F238E27FC236}">
                  <a16:creationId xmlns:a16="http://schemas.microsoft.com/office/drawing/2014/main" id="{6A8F8133-0829-4F3A-B56D-B2C8465EDE8B}"/>
                </a:ext>
              </a:extLst>
            </p:cNvPr>
            <p:cNvGrpSpPr/>
            <p:nvPr/>
          </p:nvGrpSpPr>
          <p:grpSpPr>
            <a:xfrm>
              <a:off x="6207090" y="3251660"/>
              <a:ext cx="1374810" cy="402162"/>
              <a:chOff x="6207090" y="3226260"/>
              <a:chExt cx="1374810" cy="402162"/>
            </a:xfrm>
            <a:grpFill/>
          </p:grpSpPr>
          <p:sp>
            <p:nvSpPr>
              <p:cNvPr id="143" name="Rectangle 142">
                <a:extLst>
                  <a:ext uri="{FF2B5EF4-FFF2-40B4-BE49-F238E27FC236}">
                    <a16:creationId xmlns:a16="http://schemas.microsoft.com/office/drawing/2014/main" id="{B97FBCC5-4595-4ACA-B371-81EF44B40596}"/>
                  </a:ext>
                </a:extLst>
              </p:cNvPr>
              <p:cNvSpPr/>
              <p:nvPr/>
            </p:nvSpPr>
            <p:spPr>
              <a:xfrm>
                <a:off x="6207090" y="3226260"/>
                <a:ext cx="843355" cy="402162"/>
              </a:xfrm>
              <a:prstGeom prst="rect">
                <a:avLst/>
              </a:prstGeom>
              <a:grpFill/>
            </p:spPr>
            <p:txBody>
              <a:bodyPr wrap="square">
                <a:spAutoFit/>
              </a:bodyPr>
              <a:lstStyle/>
              <a:p>
                <a:pPr defTabSz="1828800" eaLnBrk="0" fontAlgn="base" hangingPunct="0">
                  <a:lnSpc>
                    <a:spcPct val="130000"/>
                  </a:lnSpc>
                  <a:spcBef>
                    <a:spcPct val="0"/>
                  </a:spcBef>
                  <a:spcAft>
                    <a:spcPct val="0"/>
                  </a:spcAft>
                  <a:defRPr/>
                </a:pPr>
                <a:r>
                  <a:rPr lang="en-US" sz="4000" b="1" dirty="0">
                    <a:solidFill>
                      <a:srgbClr val="6088B3">
                        <a:alpha val="50000"/>
                      </a:srgbClr>
                    </a:solidFill>
                    <a:latin typeface="Century Gothic" panose="020B0502020202020204" pitchFamily="34" charset="0"/>
                    <a:cs typeface="Segoe UI" panose="020B0502040204020203" pitchFamily="34" charset="0"/>
                  </a:rPr>
                  <a:t>04</a:t>
                </a:r>
              </a:p>
            </p:txBody>
          </p:sp>
          <p:sp>
            <p:nvSpPr>
              <p:cNvPr id="93" name="Freeform 9">
                <a:extLst>
                  <a:ext uri="{FF2B5EF4-FFF2-40B4-BE49-F238E27FC236}">
                    <a16:creationId xmlns:a16="http://schemas.microsoft.com/office/drawing/2014/main" id="{17640332-A905-4A76-A949-1E4D16899739}"/>
                  </a:ext>
                </a:extLst>
              </p:cNvPr>
              <p:cNvSpPr>
                <a:spLocks noEditPoints="1"/>
              </p:cNvSpPr>
              <p:nvPr/>
            </p:nvSpPr>
            <p:spPr bwMode="auto">
              <a:xfrm>
                <a:off x="7314898" y="3316773"/>
                <a:ext cx="267002" cy="267727"/>
              </a:xfrm>
              <a:custGeom>
                <a:avLst/>
                <a:gdLst>
                  <a:gd name="T0" fmla="*/ 55 w 324"/>
                  <a:gd name="T1" fmla="*/ 323 h 323"/>
                  <a:gd name="T2" fmla="*/ 0 w 324"/>
                  <a:gd name="T3" fmla="*/ 269 h 323"/>
                  <a:gd name="T4" fmla="*/ 0 w 324"/>
                  <a:gd name="T5" fmla="*/ 54 h 323"/>
                  <a:gd name="T6" fmla="*/ 55 w 324"/>
                  <a:gd name="T7" fmla="*/ 0 h 323"/>
                  <a:gd name="T8" fmla="*/ 270 w 324"/>
                  <a:gd name="T9" fmla="*/ 0 h 323"/>
                  <a:gd name="T10" fmla="*/ 324 w 324"/>
                  <a:gd name="T11" fmla="*/ 54 h 323"/>
                  <a:gd name="T12" fmla="*/ 324 w 324"/>
                  <a:gd name="T13" fmla="*/ 269 h 323"/>
                  <a:gd name="T14" fmla="*/ 270 w 324"/>
                  <a:gd name="T15" fmla="*/ 323 h 323"/>
                  <a:gd name="T16" fmla="*/ 55 w 324"/>
                  <a:gd name="T17" fmla="*/ 323 h 323"/>
                  <a:gd name="T18" fmla="*/ 55 w 324"/>
                  <a:gd name="T19" fmla="*/ 19 h 323"/>
                  <a:gd name="T20" fmla="*/ 20 w 324"/>
                  <a:gd name="T21" fmla="*/ 54 h 323"/>
                  <a:gd name="T22" fmla="*/ 20 w 324"/>
                  <a:gd name="T23" fmla="*/ 269 h 323"/>
                  <a:gd name="T24" fmla="*/ 55 w 324"/>
                  <a:gd name="T25" fmla="*/ 304 h 323"/>
                  <a:gd name="T26" fmla="*/ 270 w 324"/>
                  <a:gd name="T27" fmla="*/ 304 h 323"/>
                  <a:gd name="T28" fmla="*/ 305 w 324"/>
                  <a:gd name="T29" fmla="*/ 269 h 323"/>
                  <a:gd name="T30" fmla="*/ 305 w 324"/>
                  <a:gd name="T31" fmla="*/ 54 h 323"/>
                  <a:gd name="T32" fmla="*/ 270 w 324"/>
                  <a:gd name="T33" fmla="*/ 19 h 323"/>
                  <a:gd name="T34" fmla="*/ 55 w 324"/>
                  <a:gd name="T35" fmla="*/ 19 h 323"/>
                  <a:gd name="T36" fmla="*/ 162 w 324"/>
                  <a:gd name="T37" fmla="*/ 240 h 323"/>
                  <a:gd name="T38" fmla="*/ 92 w 324"/>
                  <a:gd name="T39" fmla="*/ 195 h 323"/>
                  <a:gd name="T40" fmla="*/ 92 w 324"/>
                  <a:gd name="T41" fmla="*/ 191 h 323"/>
                  <a:gd name="T42" fmla="*/ 95 w 324"/>
                  <a:gd name="T43" fmla="*/ 188 h 323"/>
                  <a:gd name="T44" fmla="*/ 98 w 324"/>
                  <a:gd name="T45" fmla="*/ 187 h 323"/>
                  <a:gd name="T46" fmla="*/ 103 w 324"/>
                  <a:gd name="T47" fmla="*/ 191 h 323"/>
                  <a:gd name="T48" fmla="*/ 162 w 324"/>
                  <a:gd name="T49" fmla="*/ 229 h 323"/>
                  <a:gd name="T50" fmla="*/ 222 w 324"/>
                  <a:gd name="T51" fmla="*/ 191 h 323"/>
                  <a:gd name="T52" fmla="*/ 227 w 324"/>
                  <a:gd name="T53" fmla="*/ 187 h 323"/>
                  <a:gd name="T54" fmla="*/ 229 w 324"/>
                  <a:gd name="T55" fmla="*/ 188 h 323"/>
                  <a:gd name="T56" fmla="*/ 232 w 324"/>
                  <a:gd name="T57" fmla="*/ 191 h 323"/>
                  <a:gd name="T58" fmla="*/ 232 w 324"/>
                  <a:gd name="T59" fmla="*/ 195 h 323"/>
                  <a:gd name="T60" fmla="*/ 162 w 324"/>
                  <a:gd name="T61" fmla="*/ 240 h 323"/>
                  <a:gd name="T62" fmla="*/ 229 w 324"/>
                  <a:gd name="T63" fmla="*/ 130 h 323"/>
                  <a:gd name="T64" fmla="*/ 215 w 324"/>
                  <a:gd name="T65" fmla="*/ 112 h 323"/>
                  <a:gd name="T66" fmla="*/ 201 w 324"/>
                  <a:gd name="T67" fmla="*/ 130 h 323"/>
                  <a:gd name="T68" fmla="*/ 193 w 324"/>
                  <a:gd name="T69" fmla="*/ 130 h 323"/>
                  <a:gd name="T70" fmla="*/ 215 w 324"/>
                  <a:gd name="T71" fmla="*/ 102 h 323"/>
                  <a:gd name="T72" fmla="*/ 237 w 324"/>
                  <a:gd name="T73" fmla="*/ 130 h 323"/>
                  <a:gd name="T74" fmla="*/ 229 w 324"/>
                  <a:gd name="T75" fmla="*/ 130 h 323"/>
                  <a:gd name="T76" fmla="*/ 127 w 324"/>
                  <a:gd name="T77" fmla="*/ 130 h 323"/>
                  <a:gd name="T78" fmla="*/ 112 w 324"/>
                  <a:gd name="T79" fmla="*/ 112 h 323"/>
                  <a:gd name="T80" fmla="*/ 98 w 324"/>
                  <a:gd name="T81" fmla="*/ 130 h 323"/>
                  <a:gd name="T82" fmla="*/ 91 w 324"/>
                  <a:gd name="T83" fmla="*/ 130 h 323"/>
                  <a:gd name="T84" fmla="*/ 112 w 324"/>
                  <a:gd name="T85" fmla="*/ 102 h 323"/>
                  <a:gd name="T86" fmla="*/ 134 w 324"/>
                  <a:gd name="T87" fmla="*/ 130 h 323"/>
                  <a:gd name="T88" fmla="*/ 127 w 324"/>
                  <a:gd name="T89" fmla="*/ 13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 h="323">
                    <a:moveTo>
                      <a:pt x="55" y="323"/>
                    </a:moveTo>
                    <a:cubicBezTo>
                      <a:pt x="25" y="323"/>
                      <a:pt x="0" y="299"/>
                      <a:pt x="0" y="269"/>
                    </a:cubicBezTo>
                    <a:cubicBezTo>
                      <a:pt x="0" y="54"/>
                      <a:pt x="0" y="54"/>
                      <a:pt x="0" y="54"/>
                    </a:cubicBezTo>
                    <a:cubicBezTo>
                      <a:pt x="0" y="24"/>
                      <a:pt x="25" y="0"/>
                      <a:pt x="55" y="0"/>
                    </a:cubicBezTo>
                    <a:cubicBezTo>
                      <a:pt x="270" y="0"/>
                      <a:pt x="270" y="0"/>
                      <a:pt x="270" y="0"/>
                    </a:cubicBezTo>
                    <a:cubicBezTo>
                      <a:pt x="300" y="0"/>
                      <a:pt x="324" y="24"/>
                      <a:pt x="324" y="54"/>
                    </a:cubicBezTo>
                    <a:cubicBezTo>
                      <a:pt x="324" y="269"/>
                      <a:pt x="324" y="269"/>
                      <a:pt x="324" y="269"/>
                    </a:cubicBezTo>
                    <a:cubicBezTo>
                      <a:pt x="324" y="299"/>
                      <a:pt x="300" y="323"/>
                      <a:pt x="270" y="323"/>
                    </a:cubicBezTo>
                    <a:lnTo>
                      <a:pt x="55" y="323"/>
                    </a:lnTo>
                    <a:close/>
                    <a:moveTo>
                      <a:pt x="55" y="19"/>
                    </a:moveTo>
                    <a:cubicBezTo>
                      <a:pt x="35" y="19"/>
                      <a:pt x="20" y="35"/>
                      <a:pt x="20" y="54"/>
                    </a:cubicBezTo>
                    <a:cubicBezTo>
                      <a:pt x="20" y="269"/>
                      <a:pt x="20" y="269"/>
                      <a:pt x="20" y="269"/>
                    </a:cubicBezTo>
                    <a:cubicBezTo>
                      <a:pt x="20" y="288"/>
                      <a:pt x="35" y="304"/>
                      <a:pt x="55" y="304"/>
                    </a:cubicBezTo>
                    <a:cubicBezTo>
                      <a:pt x="270" y="304"/>
                      <a:pt x="270" y="304"/>
                      <a:pt x="270" y="304"/>
                    </a:cubicBezTo>
                    <a:cubicBezTo>
                      <a:pt x="289" y="304"/>
                      <a:pt x="305" y="288"/>
                      <a:pt x="305" y="269"/>
                    </a:cubicBezTo>
                    <a:cubicBezTo>
                      <a:pt x="305" y="54"/>
                      <a:pt x="305" y="54"/>
                      <a:pt x="305" y="54"/>
                    </a:cubicBezTo>
                    <a:cubicBezTo>
                      <a:pt x="305" y="35"/>
                      <a:pt x="289" y="19"/>
                      <a:pt x="270" y="19"/>
                    </a:cubicBezTo>
                    <a:lnTo>
                      <a:pt x="55" y="19"/>
                    </a:lnTo>
                    <a:close/>
                    <a:moveTo>
                      <a:pt x="162" y="240"/>
                    </a:moveTo>
                    <a:cubicBezTo>
                      <a:pt x="131" y="240"/>
                      <a:pt x="104" y="222"/>
                      <a:pt x="92" y="195"/>
                    </a:cubicBezTo>
                    <a:cubicBezTo>
                      <a:pt x="92" y="194"/>
                      <a:pt x="92" y="192"/>
                      <a:pt x="92" y="191"/>
                    </a:cubicBezTo>
                    <a:cubicBezTo>
                      <a:pt x="93" y="189"/>
                      <a:pt x="94" y="188"/>
                      <a:pt x="95" y="188"/>
                    </a:cubicBezTo>
                    <a:cubicBezTo>
                      <a:pt x="96" y="188"/>
                      <a:pt x="97" y="187"/>
                      <a:pt x="98" y="187"/>
                    </a:cubicBezTo>
                    <a:cubicBezTo>
                      <a:pt x="100" y="187"/>
                      <a:pt x="102" y="189"/>
                      <a:pt x="103" y="191"/>
                    </a:cubicBezTo>
                    <a:cubicBezTo>
                      <a:pt x="112" y="214"/>
                      <a:pt x="136" y="229"/>
                      <a:pt x="162" y="229"/>
                    </a:cubicBezTo>
                    <a:cubicBezTo>
                      <a:pt x="189" y="229"/>
                      <a:pt x="212" y="214"/>
                      <a:pt x="222" y="191"/>
                    </a:cubicBezTo>
                    <a:cubicBezTo>
                      <a:pt x="223" y="189"/>
                      <a:pt x="225" y="187"/>
                      <a:pt x="227" y="187"/>
                    </a:cubicBezTo>
                    <a:cubicBezTo>
                      <a:pt x="228" y="187"/>
                      <a:pt x="229" y="188"/>
                      <a:pt x="229" y="188"/>
                    </a:cubicBezTo>
                    <a:cubicBezTo>
                      <a:pt x="231" y="189"/>
                      <a:pt x="232" y="190"/>
                      <a:pt x="232" y="191"/>
                    </a:cubicBezTo>
                    <a:cubicBezTo>
                      <a:pt x="233" y="192"/>
                      <a:pt x="233" y="194"/>
                      <a:pt x="232" y="195"/>
                    </a:cubicBezTo>
                    <a:cubicBezTo>
                      <a:pt x="220" y="222"/>
                      <a:pt x="193" y="240"/>
                      <a:pt x="162" y="240"/>
                    </a:cubicBezTo>
                    <a:close/>
                    <a:moveTo>
                      <a:pt x="229" y="130"/>
                    </a:moveTo>
                    <a:cubicBezTo>
                      <a:pt x="215" y="112"/>
                      <a:pt x="215" y="112"/>
                      <a:pt x="215" y="112"/>
                    </a:cubicBezTo>
                    <a:cubicBezTo>
                      <a:pt x="201" y="130"/>
                      <a:pt x="201" y="130"/>
                      <a:pt x="201" y="130"/>
                    </a:cubicBezTo>
                    <a:cubicBezTo>
                      <a:pt x="193" y="130"/>
                      <a:pt x="193" y="130"/>
                      <a:pt x="193" y="130"/>
                    </a:cubicBezTo>
                    <a:cubicBezTo>
                      <a:pt x="215" y="102"/>
                      <a:pt x="215" y="102"/>
                      <a:pt x="215" y="102"/>
                    </a:cubicBezTo>
                    <a:cubicBezTo>
                      <a:pt x="237" y="130"/>
                      <a:pt x="237" y="130"/>
                      <a:pt x="237" y="130"/>
                    </a:cubicBezTo>
                    <a:lnTo>
                      <a:pt x="229" y="130"/>
                    </a:lnTo>
                    <a:close/>
                    <a:moveTo>
                      <a:pt x="127" y="130"/>
                    </a:moveTo>
                    <a:cubicBezTo>
                      <a:pt x="112" y="112"/>
                      <a:pt x="112" y="112"/>
                      <a:pt x="112" y="112"/>
                    </a:cubicBezTo>
                    <a:cubicBezTo>
                      <a:pt x="98" y="130"/>
                      <a:pt x="98" y="130"/>
                      <a:pt x="98" y="130"/>
                    </a:cubicBezTo>
                    <a:cubicBezTo>
                      <a:pt x="91" y="130"/>
                      <a:pt x="91" y="130"/>
                      <a:pt x="91" y="130"/>
                    </a:cubicBezTo>
                    <a:cubicBezTo>
                      <a:pt x="112" y="102"/>
                      <a:pt x="112" y="102"/>
                      <a:pt x="112" y="102"/>
                    </a:cubicBezTo>
                    <a:cubicBezTo>
                      <a:pt x="134" y="130"/>
                      <a:pt x="134" y="130"/>
                      <a:pt x="134" y="130"/>
                    </a:cubicBezTo>
                    <a:lnTo>
                      <a:pt x="127" y="130"/>
                    </a:lnTo>
                    <a:close/>
                  </a:path>
                </a:pathLst>
              </a:custGeom>
              <a:grpFill/>
              <a:ln>
                <a:noFill/>
              </a:ln>
            </p:spPr>
            <p:txBody>
              <a:bodyPr vert="horz" wrap="square" lIns="182880" tIns="91440" rIns="182880" bIns="91440" numCol="1" anchor="t" anchorCtr="0" compatLnSpc="1">
                <a:prstTxWarp prst="textNoShape">
                  <a:avLst/>
                </a:prstTxWarp>
              </a:bodyPr>
              <a:lstStyle/>
              <a:p>
                <a:pPr defTabSz="1828800" eaLnBrk="0" fontAlgn="base" hangingPunct="0">
                  <a:spcBef>
                    <a:spcPct val="0"/>
                  </a:spcBef>
                  <a:spcAft>
                    <a:spcPct val="0"/>
                  </a:spcAft>
                  <a:defRPr/>
                </a:pPr>
                <a:endParaRPr lang="en-US" sz="3200" b="1">
                  <a:solidFill>
                    <a:srgbClr val="00279F"/>
                  </a:solidFill>
                  <a:latin typeface="Arial" panose="020B0604020202020204" pitchFamily="34" charset="0"/>
                  <a:cs typeface="Arial" panose="020B0604020202020204" pitchFamily="34" charset="0"/>
                </a:endParaRPr>
              </a:p>
            </p:txBody>
          </p:sp>
        </p:grpSp>
      </p:grpSp>
      <p:grpSp>
        <p:nvGrpSpPr>
          <p:cNvPr id="171" name="Group 170">
            <a:extLst>
              <a:ext uri="{FF2B5EF4-FFF2-40B4-BE49-F238E27FC236}">
                <a16:creationId xmlns:a16="http://schemas.microsoft.com/office/drawing/2014/main" id="{8DD96A7E-E0DB-4F26-85CB-2B56F43E21A0}"/>
              </a:ext>
            </a:extLst>
          </p:cNvPr>
          <p:cNvGrpSpPr/>
          <p:nvPr/>
        </p:nvGrpSpPr>
        <p:grpSpPr>
          <a:xfrm>
            <a:off x="8606231" y="5889381"/>
            <a:ext cx="3391868" cy="5053084"/>
            <a:chOff x="4206778" y="3163058"/>
            <a:chExt cx="1695934" cy="2526542"/>
          </a:xfrm>
          <a:solidFill>
            <a:schemeClr val="accent6">
              <a:lumMod val="40000"/>
              <a:lumOff val="60000"/>
            </a:schemeClr>
          </a:solidFill>
        </p:grpSpPr>
        <p:sp>
          <p:nvSpPr>
            <p:cNvPr id="133" name="Rectangle: Rounded Corners 132">
              <a:extLst>
                <a:ext uri="{FF2B5EF4-FFF2-40B4-BE49-F238E27FC236}">
                  <a16:creationId xmlns:a16="http://schemas.microsoft.com/office/drawing/2014/main" id="{A4BEC40B-9124-4E67-9DAB-92AEE3CA4A69}"/>
                </a:ext>
              </a:extLst>
            </p:cNvPr>
            <p:cNvSpPr/>
            <p:nvPr/>
          </p:nvSpPr>
          <p:spPr>
            <a:xfrm>
              <a:off x="4206778" y="3163058"/>
              <a:ext cx="1695934" cy="2526542"/>
            </a:xfrm>
            <a:prstGeom prst="roundRect">
              <a:avLst>
                <a:gd name="adj" fmla="val 3901"/>
              </a:avLst>
            </a:prstGeom>
            <a:grpFill/>
            <a:ln w="12700" cap="flat" cmpd="sng" algn="ctr">
              <a:noFill/>
              <a:prstDash val="solid"/>
              <a:miter lim="800000"/>
            </a:ln>
            <a:effectLst/>
          </p:spPr>
          <p:txBody>
            <a:bodyPr rtlCol="0" anchor="ctr"/>
            <a:lstStyle/>
            <a:p>
              <a:pPr algn="ctr" defTabSz="1828800">
                <a:defRPr/>
              </a:pPr>
              <a:endParaRPr lang="id-ID" sz="2200" kern="0">
                <a:solidFill>
                  <a:prstClr val="white"/>
                </a:solidFill>
                <a:latin typeface="Calibri" panose="020F0502020204030204"/>
                <a:cs typeface="Arial" panose="020B0604020202020204" pitchFamily="34" charset="0"/>
              </a:endParaRPr>
            </a:p>
          </p:txBody>
        </p:sp>
        <p:grpSp>
          <p:nvGrpSpPr>
            <p:cNvPr id="135" name="Group 134">
              <a:extLst>
                <a:ext uri="{FF2B5EF4-FFF2-40B4-BE49-F238E27FC236}">
                  <a16:creationId xmlns:a16="http://schemas.microsoft.com/office/drawing/2014/main" id="{53B282EB-6FCA-414D-9040-5009BA703916}"/>
                </a:ext>
              </a:extLst>
            </p:cNvPr>
            <p:cNvGrpSpPr/>
            <p:nvPr/>
          </p:nvGrpSpPr>
          <p:grpSpPr>
            <a:xfrm>
              <a:off x="4334140" y="3850645"/>
              <a:ext cx="1451382" cy="1273581"/>
              <a:chOff x="4724029" y="3929519"/>
              <a:chExt cx="1695374" cy="1638059"/>
            </a:xfrm>
            <a:grpFill/>
          </p:grpSpPr>
          <p:sp>
            <p:nvSpPr>
              <p:cNvPr id="137" name="Rectangle 136">
                <a:extLst>
                  <a:ext uri="{FF2B5EF4-FFF2-40B4-BE49-F238E27FC236}">
                    <a16:creationId xmlns:a16="http://schemas.microsoft.com/office/drawing/2014/main" id="{E5E64E60-80AA-4CB5-B1B3-EA464414E1B1}"/>
                  </a:ext>
                </a:extLst>
              </p:cNvPr>
              <p:cNvSpPr/>
              <p:nvPr/>
            </p:nvSpPr>
            <p:spPr>
              <a:xfrm>
                <a:off x="4724029" y="3929519"/>
                <a:ext cx="1695374" cy="497007"/>
              </a:xfrm>
              <a:prstGeom prst="rect">
                <a:avLst/>
              </a:prstGeom>
              <a:grpFill/>
            </p:spPr>
            <p:txBody>
              <a:bodyPr wrap="square">
                <a:spAutoFit/>
              </a:bodyPr>
              <a:lstStyle/>
              <a:p>
                <a:pPr defTabSz="1828800">
                  <a:lnSpc>
                    <a:spcPct val="130000"/>
                  </a:lnSpc>
                  <a:defRPr/>
                </a:pPr>
                <a:r>
                  <a:rPr lang="en-US" sz="1800" b="1" dirty="0">
                    <a:solidFill>
                      <a:srgbClr val="6088B3"/>
                    </a:solidFill>
                    <a:latin typeface="Century Gothic" panose="020B0502020202020204" pitchFamily="34" charset="0"/>
                    <a:cs typeface="Segoe UI" panose="020B0502040204020203" pitchFamily="34" charset="0"/>
                  </a:rPr>
                  <a:t>Complete Financial Statement Audit </a:t>
                </a:r>
              </a:p>
            </p:txBody>
          </p:sp>
          <p:sp>
            <p:nvSpPr>
              <p:cNvPr id="138" name="Rectangle 137">
                <a:extLst>
                  <a:ext uri="{FF2B5EF4-FFF2-40B4-BE49-F238E27FC236}">
                    <a16:creationId xmlns:a16="http://schemas.microsoft.com/office/drawing/2014/main" id="{00CEBC42-8E2E-43E9-8191-1CA35314DBA7}"/>
                  </a:ext>
                </a:extLst>
              </p:cNvPr>
              <p:cNvSpPr/>
              <p:nvPr/>
            </p:nvSpPr>
            <p:spPr>
              <a:xfrm>
                <a:off x="4724029" y="4371099"/>
                <a:ext cx="1629505" cy="1196479"/>
              </a:xfrm>
              <a:prstGeom prst="rect">
                <a:avLst/>
              </a:prstGeom>
              <a:grpFill/>
            </p:spPr>
            <p:txBody>
              <a:bodyPr wrap="square">
                <a:spAutoFit/>
              </a:bodyPr>
              <a:lstStyle/>
              <a:p>
                <a:pPr defTabSz="1828800">
                  <a:lnSpc>
                    <a:spcPct val="130000"/>
                  </a:lnSpc>
                  <a:defRPr/>
                </a:pPr>
                <a:r>
                  <a:rPr lang="en-US" sz="1500" i="1" dirty="0">
                    <a:solidFill>
                      <a:prstClr val="black">
                        <a:lumMod val="65000"/>
                        <a:lumOff val="35000"/>
                      </a:prstClr>
                    </a:solidFill>
                    <a:latin typeface="Century Gothic" panose="020B0502020202020204" pitchFamily="34" charset="0"/>
                    <a:cs typeface="Segoe UI Light" panose="020B0502040204020203" pitchFamily="34" charset="0"/>
                  </a:rPr>
                  <a:t>Auditor should audit the complete financial statement of crypto exchange and not just on-chain assets and customers liabilities.</a:t>
                </a:r>
              </a:p>
            </p:txBody>
          </p:sp>
        </p:grpSp>
        <p:grpSp>
          <p:nvGrpSpPr>
            <p:cNvPr id="165" name="Group 164">
              <a:extLst>
                <a:ext uri="{FF2B5EF4-FFF2-40B4-BE49-F238E27FC236}">
                  <a16:creationId xmlns:a16="http://schemas.microsoft.com/office/drawing/2014/main" id="{9307BFF5-3932-46A1-8431-0B71BC6D54E3}"/>
                </a:ext>
              </a:extLst>
            </p:cNvPr>
            <p:cNvGrpSpPr/>
            <p:nvPr/>
          </p:nvGrpSpPr>
          <p:grpSpPr>
            <a:xfrm>
              <a:off x="4317868" y="3251660"/>
              <a:ext cx="1357975" cy="402162"/>
              <a:chOff x="4317868" y="3226260"/>
              <a:chExt cx="1357975" cy="402162"/>
            </a:xfrm>
            <a:grpFill/>
          </p:grpSpPr>
          <p:sp>
            <p:nvSpPr>
              <p:cNvPr id="136" name="Rectangle 135">
                <a:extLst>
                  <a:ext uri="{FF2B5EF4-FFF2-40B4-BE49-F238E27FC236}">
                    <a16:creationId xmlns:a16="http://schemas.microsoft.com/office/drawing/2014/main" id="{3A7B6231-BEF5-4639-B14C-D7F2A0A680DA}"/>
                  </a:ext>
                </a:extLst>
              </p:cNvPr>
              <p:cNvSpPr/>
              <p:nvPr/>
            </p:nvSpPr>
            <p:spPr>
              <a:xfrm>
                <a:off x="4317868" y="3226260"/>
                <a:ext cx="843355" cy="402162"/>
              </a:xfrm>
              <a:prstGeom prst="rect">
                <a:avLst/>
              </a:prstGeom>
              <a:grpFill/>
            </p:spPr>
            <p:txBody>
              <a:bodyPr wrap="square">
                <a:spAutoFit/>
              </a:bodyPr>
              <a:lstStyle/>
              <a:p>
                <a:pPr defTabSz="1828800" eaLnBrk="0" fontAlgn="base" hangingPunct="0">
                  <a:lnSpc>
                    <a:spcPct val="130000"/>
                  </a:lnSpc>
                  <a:spcBef>
                    <a:spcPct val="0"/>
                  </a:spcBef>
                  <a:spcAft>
                    <a:spcPct val="0"/>
                  </a:spcAft>
                  <a:defRPr/>
                </a:pPr>
                <a:r>
                  <a:rPr lang="en-US" sz="4000" b="1" dirty="0">
                    <a:solidFill>
                      <a:srgbClr val="6088B3">
                        <a:alpha val="50000"/>
                      </a:srgbClr>
                    </a:solidFill>
                    <a:latin typeface="Century Gothic" panose="020B0502020202020204" pitchFamily="34" charset="0"/>
                    <a:cs typeface="Segoe UI" panose="020B0502040204020203" pitchFamily="34" charset="0"/>
                  </a:rPr>
                  <a:t>03</a:t>
                </a:r>
              </a:p>
            </p:txBody>
          </p:sp>
          <p:sp>
            <p:nvSpPr>
              <p:cNvPr id="92" name="Freeform 8">
                <a:extLst>
                  <a:ext uri="{FF2B5EF4-FFF2-40B4-BE49-F238E27FC236}">
                    <a16:creationId xmlns:a16="http://schemas.microsoft.com/office/drawing/2014/main" id="{136E1701-BCEC-4BF6-9039-770B0CBE122B}"/>
                  </a:ext>
                </a:extLst>
              </p:cNvPr>
              <p:cNvSpPr>
                <a:spLocks noEditPoints="1"/>
              </p:cNvSpPr>
              <p:nvPr/>
            </p:nvSpPr>
            <p:spPr bwMode="auto">
              <a:xfrm>
                <a:off x="5408841" y="3316381"/>
                <a:ext cx="267002" cy="268816"/>
              </a:xfrm>
              <a:custGeom>
                <a:avLst/>
                <a:gdLst>
                  <a:gd name="T0" fmla="*/ 54 w 324"/>
                  <a:gd name="T1" fmla="*/ 324 h 324"/>
                  <a:gd name="T2" fmla="*/ 0 w 324"/>
                  <a:gd name="T3" fmla="*/ 270 h 324"/>
                  <a:gd name="T4" fmla="*/ 0 w 324"/>
                  <a:gd name="T5" fmla="*/ 55 h 324"/>
                  <a:gd name="T6" fmla="*/ 54 w 324"/>
                  <a:gd name="T7" fmla="*/ 0 h 324"/>
                  <a:gd name="T8" fmla="*/ 270 w 324"/>
                  <a:gd name="T9" fmla="*/ 0 h 324"/>
                  <a:gd name="T10" fmla="*/ 324 w 324"/>
                  <a:gd name="T11" fmla="*/ 55 h 324"/>
                  <a:gd name="T12" fmla="*/ 324 w 324"/>
                  <a:gd name="T13" fmla="*/ 270 h 324"/>
                  <a:gd name="T14" fmla="*/ 270 w 324"/>
                  <a:gd name="T15" fmla="*/ 324 h 324"/>
                  <a:gd name="T16" fmla="*/ 54 w 324"/>
                  <a:gd name="T17" fmla="*/ 324 h 324"/>
                  <a:gd name="T18" fmla="*/ 54 w 324"/>
                  <a:gd name="T19" fmla="*/ 20 h 324"/>
                  <a:gd name="T20" fmla="*/ 20 w 324"/>
                  <a:gd name="T21" fmla="*/ 55 h 324"/>
                  <a:gd name="T22" fmla="*/ 20 w 324"/>
                  <a:gd name="T23" fmla="*/ 270 h 324"/>
                  <a:gd name="T24" fmla="*/ 54 w 324"/>
                  <a:gd name="T25" fmla="*/ 305 h 324"/>
                  <a:gd name="T26" fmla="*/ 270 w 324"/>
                  <a:gd name="T27" fmla="*/ 305 h 324"/>
                  <a:gd name="T28" fmla="*/ 304 w 324"/>
                  <a:gd name="T29" fmla="*/ 270 h 324"/>
                  <a:gd name="T30" fmla="*/ 304 w 324"/>
                  <a:gd name="T31" fmla="*/ 55 h 324"/>
                  <a:gd name="T32" fmla="*/ 270 w 324"/>
                  <a:gd name="T33" fmla="*/ 20 h 324"/>
                  <a:gd name="T34" fmla="*/ 54 w 324"/>
                  <a:gd name="T35" fmla="*/ 20 h 324"/>
                  <a:gd name="T36" fmla="*/ 147 w 324"/>
                  <a:gd name="T37" fmla="*/ 244 h 324"/>
                  <a:gd name="T38" fmla="*/ 92 w 324"/>
                  <a:gd name="T39" fmla="*/ 196 h 324"/>
                  <a:gd name="T40" fmla="*/ 92 w 324"/>
                  <a:gd name="T41" fmla="*/ 192 h 324"/>
                  <a:gd name="T42" fmla="*/ 95 w 324"/>
                  <a:gd name="T43" fmla="*/ 189 h 324"/>
                  <a:gd name="T44" fmla="*/ 97 w 324"/>
                  <a:gd name="T45" fmla="*/ 188 h 324"/>
                  <a:gd name="T46" fmla="*/ 102 w 324"/>
                  <a:gd name="T47" fmla="*/ 192 h 324"/>
                  <a:gd name="T48" fmla="*/ 165 w 324"/>
                  <a:gd name="T49" fmla="*/ 226 h 324"/>
                  <a:gd name="T50" fmla="*/ 174 w 324"/>
                  <a:gd name="T51" fmla="*/ 230 h 324"/>
                  <a:gd name="T52" fmla="*/ 160 w 324"/>
                  <a:gd name="T53" fmla="*/ 241 h 324"/>
                  <a:gd name="T54" fmla="*/ 147 w 324"/>
                  <a:gd name="T55" fmla="*/ 244 h 324"/>
                  <a:gd name="T56" fmla="*/ 208 w 324"/>
                  <a:gd name="T57" fmla="*/ 132 h 324"/>
                  <a:gd name="T58" fmla="*/ 193 w 324"/>
                  <a:gd name="T59" fmla="*/ 116 h 324"/>
                  <a:gd name="T60" fmla="*/ 208 w 324"/>
                  <a:gd name="T61" fmla="*/ 101 h 324"/>
                  <a:gd name="T62" fmla="*/ 224 w 324"/>
                  <a:gd name="T63" fmla="*/ 116 h 324"/>
                  <a:gd name="T64" fmla="*/ 208 w 324"/>
                  <a:gd name="T65" fmla="*/ 132 h 324"/>
                  <a:gd name="T66" fmla="*/ 119 w 324"/>
                  <a:gd name="T67" fmla="*/ 132 h 324"/>
                  <a:gd name="T68" fmla="*/ 103 w 324"/>
                  <a:gd name="T69" fmla="*/ 116 h 324"/>
                  <a:gd name="T70" fmla="*/ 119 w 324"/>
                  <a:gd name="T71" fmla="*/ 101 h 324"/>
                  <a:gd name="T72" fmla="*/ 134 w 324"/>
                  <a:gd name="T73" fmla="*/ 116 h 324"/>
                  <a:gd name="T74" fmla="*/ 119 w 324"/>
                  <a:gd name="T75" fmla="*/ 132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4" h="324">
                    <a:moveTo>
                      <a:pt x="54" y="324"/>
                    </a:moveTo>
                    <a:cubicBezTo>
                      <a:pt x="24" y="324"/>
                      <a:pt x="0" y="300"/>
                      <a:pt x="0" y="270"/>
                    </a:cubicBezTo>
                    <a:cubicBezTo>
                      <a:pt x="0" y="55"/>
                      <a:pt x="0" y="55"/>
                      <a:pt x="0" y="55"/>
                    </a:cubicBezTo>
                    <a:cubicBezTo>
                      <a:pt x="0" y="25"/>
                      <a:pt x="24" y="0"/>
                      <a:pt x="54" y="0"/>
                    </a:cubicBezTo>
                    <a:cubicBezTo>
                      <a:pt x="270" y="0"/>
                      <a:pt x="270" y="0"/>
                      <a:pt x="270" y="0"/>
                    </a:cubicBezTo>
                    <a:cubicBezTo>
                      <a:pt x="300" y="0"/>
                      <a:pt x="324" y="25"/>
                      <a:pt x="324" y="55"/>
                    </a:cubicBezTo>
                    <a:cubicBezTo>
                      <a:pt x="324" y="270"/>
                      <a:pt x="324" y="270"/>
                      <a:pt x="324" y="270"/>
                    </a:cubicBezTo>
                    <a:cubicBezTo>
                      <a:pt x="324" y="300"/>
                      <a:pt x="300" y="324"/>
                      <a:pt x="270" y="324"/>
                    </a:cubicBezTo>
                    <a:lnTo>
                      <a:pt x="54" y="324"/>
                    </a:lnTo>
                    <a:close/>
                    <a:moveTo>
                      <a:pt x="54" y="20"/>
                    </a:moveTo>
                    <a:cubicBezTo>
                      <a:pt x="35" y="20"/>
                      <a:pt x="20" y="36"/>
                      <a:pt x="20" y="55"/>
                    </a:cubicBezTo>
                    <a:cubicBezTo>
                      <a:pt x="20" y="270"/>
                      <a:pt x="20" y="270"/>
                      <a:pt x="20" y="270"/>
                    </a:cubicBezTo>
                    <a:cubicBezTo>
                      <a:pt x="20" y="289"/>
                      <a:pt x="35" y="305"/>
                      <a:pt x="54" y="305"/>
                    </a:cubicBezTo>
                    <a:cubicBezTo>
                      <a:pt x="270" y="305"/>
                      <a:pt x="270" y="305"/>
                      <a:pt x="270" y="305"/>
                    </a:cubicBezTo>
                    <a:cubicBezTo>
                      <a:pt x="289" y="305"/>
                      <a:pt x="304" y="289"/>
                      <a:pt x="304" y="270"/>
                    </a:cubicBezTo>
                    <a:cubicBezTo>
                      <a:pt x="304" y="55"/>
                      <a:pt x="304" y="55"/>
                      <a:pt x="304" y="55"/>
                    </a:cubicBezTo>
                    <a:cubicBezTo>
                      <a:pt x="304" y="36"/>
                      <a:pt x="289" y="20"/>
                      <a:pt x="270" y="20"/>
                    </a:cubicBezTo>
                    <a:lnTo>
                      <a:pt x="54" y="20"/>
                    </a:lnTo>
                    <a:close/>
                    <a:moveTo>
                      <a:pt x="147" y="244"/>
                    </a:moveTo>
                    <a:cubicBezTo>
                      <a:pt x="125" y="244"/>
                      <a:pt x="102" y="220"/>
                      <a:pt x="92" y="196"/>
                    </a:cubicBezTo>
                    <a:cubicBezTo>
                      <a:pt x="92" y="195"/>
                      <a:pt x="92" y="193"/>
                      <a:pt x="92" y="192"/>
                    </a:cubicBezTo>
                    <a:cubicBezTo>
                      <a:pt x="93" y="190"/>
                      <a:pt x="94" y="189"/>
                      <a:pt x="95" y="189"/>
                    </a:cubicBezTo>
                    <a:cubicBezTo>
                      <a:pt x="96" y="188"/>
                      <a:pt x="97" y="188"/>
                      <a:pt x="97" y="188"/>
                    </a:cubicBezTo>
                    <a:cubicBezTo>
                      <a:pt x="100" y="188"/>
                      <a:pt x="102" y="190"/>
                      <a:pt x="102" y="192"/>
                    </a:cubicBezTo>
                    <a:cubicBezTo>
                      <a:pt x="112" y="215"/>
                      <a:pt x="130" y="219"/>
                      <a:pt x="165" y="226"/>
                    </a:cubicBezTo>
                    <a:cubicBezTo>
                      <a:pt x="169" y="227"/>
                      <a:pt x="173" y="229"/>
                      <a:pt x="174" y="230"/>
                    </a:cubicBezTo>
                    <a:cubicBezTo>
                      <a:pt x="174" y="230"/>
                      <a:pt x="174" y="234"/>
                      <a:pt x="160" y="241"/>
                    </a:cubicBezTo>
                    <a:cubicBezTo>
                      <a:pt x="156" y="243"/>
                      <a:pt x="152" y="244"/>
                      <a:pt x="147" y="244"/>
                    </a:cubicBezTo>
                    <a:close/>
                    <a:moveTo>
                      <a:pt x="208" y="132"/>
                    </a:moveTo>
                    <a:cubicBezTo>
                      <a:pt x="200" y="132"/>
                      <a:pt x="193" y="125"/>
                      <a:pt x="193" y="116"/>
                    </a:cubicBezTo>
                    <a:cubicBezTo>
                      <a:pt x="193" y="108"/>
                      <a:pt x="200" y="101"/>
                      <a:pt x="208" y="101"/>
                    </a:cubicBezTo>
                    <a:cubicBezTo>
                      <a:pt x="217" y="101"/>
                      <a:pt x="224" y="108"/>
                      <a:pt x="224" y="116"/>
                    </a:cubicBezTo>
                    <a:cubicBezTo>
                      <a:pt x="224" y="125"/>
                      <a:pt x="217" y="132"/>
                      <a:pt x="208" y="132"/>
                    </a:cubicBezTo>
                    <a:close/>
                    <a:moveTo>
                      <a:pt x="119" y="132"/>
                    </a:moveTo>
                    <a:cubicBezTo>
                      <a:pt x="110" y="132"/>
                      <a:pt x="103" y="125"/>
                      <a:pt x="103" y="116"/>
                    </a:cubicBezTo>
                    <a:cubicBezTo>
                      <a:pt x="103" y="108"/>
                      <a:pt x="110" y="101"/>
                      <a:pt x="119" y="101"/>
                    </a:cubicBezTo>
                    <a:cubicBezTo>
                      <a:pt x="127" y="101"/>
                      <a:pt x="134" y="108"/>
                      <a:pt x="134" y="116"/>
                    </a:cubicBezTo>
                    <a:cubicBezTo>
                      <a:pt x="134" y="125"/>
                      <a:pt x="127" y="132"/>
                      <a:pt x="119" y="132"/>
                    </a:cubicBezTo>
                    <a:close/>
                  </a:path>
                </a:pathLst>
              </a:custGeom>
              <a:grpFill/>
              <a:ln>
                <a:noFill/>
              </a:ln>
            </p:spPr>
            <p:txBody>
              <a:bodyPr vert="horz" wrap="square" lIns="182880" tIns="91440" rIns="182880" bIns="91440" numCol="1" anchor="t" anchorCtr="0" compatLnSpc="1">
                <a:prstTxWarp prst="textNoShape">
                  <a:avLst/>
                </a:prstTxWarp>
              </a:bodyPr>
              <a:lstStyle/>
              <a:p>
                <a:pPr defTabSz="1828800" eaLnBrk="0" fontAlgn="base" hangingPunct="0">
                  <a:spcBef>
                    <a:spcPct val="0"/>
                  </a:spcBef>
                  <a:spcAft>
                    <a:spcPct val="0"/>
                  </a:spcAft>
                  <a:defRPr/>
                </a:pPr>
                <a:endParaRPr lang="en-US" sz="3200" b="1">
                  <a:solidFill>
                    <a:srgbClr val="00279F"/>
                  </a:solidFill>
                  <a:latin typeface="Arial" panose="020B0604020202020204" pitchFamily="34" charset="0"/>
                  <a:cs typeface="Arial" panose="020B0604020202020204" pitchFamily="34" charset="0"/>
                </a:endParaRPr>
              </a:p>
            </p:txBody>
          </p:sp>
        </p:grpSp>
      </p:grpSp>
      <p:grpSp>
        <p:nvGrpSpPr>
          <p:cNvPr id="170" name="Group 169">
            <a:extLst>
              <a:ext uri="{FF2B5EF4-FFF2-40B4-BE49-F238E27FC236}">
                <a16:creationId xmlns:a16="http://schemas.microsoft.com/office/drawing/2014/main" id="{9BAA6CBC-B3BC-4246-8A80-478A6C8281D7}"/>
              </a:ext>
            </a:extLst>
          </p:cNvPr>
          <p:cNvGrpSpPr/>
          <p:nvPr/>
        </p:nvGrpSpPr>
        <p:grpSpPr>
          <a:xfrm>
            <a:off x="5004700" y="2407893"/>
            <a:ext cx="3391868" cy="5053084"/>
            <a:chOff x="2345019" y="3163058"/>
            <a:chExt cx="1695934" cy="2526542"/>
          </a:xfrm>
          <a:solidFill>
            <a:schemeClr val="accent4">
              <a:lumMod val="20000"/>
              <a:lumOff val="80000"/>
            </a:schemeClr>
          </a:solidFill>
        </p:grpSpPr>
        <p:sp>
          <p:nvSpPr>
            <p:cNvPr id="126" name="Rectangle: Rounded Corners 125">
              <a:extLst>
                <a:ext uri="{FF2B5EF4-FFF2-40B4-BE49-F238E27FC236}">
                  <a16:creationId xmlns:a16="http://schemas.microsoft.com/office/drawing/2014/main" id="{4E385044-296F-45BD-B15C-428CB733D341}"/>
                </a:ext>
              </a:extLst>
            </p:cNvPr>
            <p:cNvSpPr/>
            <p:nvPr/>
          </p:nvSpPr>
          <p:spPr>
            <a:xfrm>
              <a:off x="2345019" y="3163058"/>
              <a:ext cx="1695934" cy="2526542"/>
            </a:xfrm>
            <a:prstGeom prst="roundRect">
              <a:avLst>
                <a:gd name="adj" fmla="val 3901"/>
              </a:avLst>
            </a:prstGeom>
            <a:grpFill/>
            <a:ln w="12700" cap="flat" cmpd="sng" algn="ctr">
              <a:noFill/>
              <a:prstDash val="solid"/>
              <a:miter lim="800000"/>
            </a:ln>
            <a:effectLst/>
          </p:spPr>
          <p:txBody>
            <a:bodyPr rtlCol="0" anchor="ctr"/>
            <a:lstStyle/>
            <a:p>
              <a:pPr algn="ctr" defTabSz="1828800">
                <a:defRPr/>
              </a:pPr>
              <a:endParaRPr lang="id-ID" sz="2200" kern="0">
                <a:solidFill>
                  <a:prstClr val="white"/>
                </a:solidFill>
                <a:latin typeface="Calibri" panose="020F0502020204030204"/>
                <a:cs typeface="Arial" panose="020B0604020202020204" pitchFamily="34" charset="0"/>
              </a:endParaRPr>
            </a:p>
          </p:txBody>
        </p:sp>
        <p:grpSp>
          <p:nvGrpSpPr>
            <p:cNvPr id="128" name="Group 127">
              <a:extLst>
                <a:ext uri="{FF2B5EF4-FFF2-40B4-BE49-F238E27FC236}">
                  <a16:creationId xmlns:a16="http://schemas.microsoft.com/office/drawing/2014/main" id="{40175BE6-858B-4310-95D9-5F8FC3B16E7C}"/>
                </a:ext>
              </a:extLst>
            </p:cNvPr>
            <p:cNvGrpSpPr/>
            <p:nvPr/>
          </p:nvGrpSpPr>
          <p:grpSpPr>
            <a:xfrm>
              <a:off x="2472381" y="3850637"/>
              <a:ext cx="1451382" cy="1141308"/>
              <a:chOff x="4724029" y="3929519"/>
              <a:chExt cx="1695374" cy="1467936"/>
            </a:xfrm>
            <a:grpFill/>
          </p:grpSpPr>
          <p:sp>
            <p:nvSpPr>
              <p:cNvPr id="130" name="Rectangle 129">
                <a:extLst>
                  <a:ext uri="{FF2B5EF4-FFF2-40B4-BE49-F238E27FC236}">
                    <a16:creationId xmlns:a16="http://schemas.microsoft.com/office/drawing/2014/main" id="{0C1F4169-48C4-45D2-A765-BF2BC12C6BB6}"/>
                  </a:ext>
                </a:extLst>
              </p:cNvPr>
              <p:cNvSpPr/>
              <p:nvPr/>
            </p:nvSpPr>
            <p:spPr>
              <a:xfrm>
                <a:off x="4724029" y="3929519"/>
                <a:ext cx="1695374" cy="497007"/>
              </a:xfrm>
              <a:prstGeom prst="rect">
                <a:avLst/>
              </a:prstGeom>
              <a:grpFill/>
            </p:spPr>
            <p:txBody>
              <a:bodyPr wrap="square">
                <a:spAutoFit/>
              </a:bodyPr>
              <a:lstStyle/>
              <a:p>
                <a:pPr defTabSz="1828800">
                  <a:lnSpc>
                    <a:spcPct val="130000"/>
                  </a:lnSpc>
                  <a:defRPr/>
                </a:pPr>
                <a:r>
                  <a:rPr lang="en-US" sz="1800" b="1" dirty="0">
                    <a:solidFill>
                      <a:srgbClr val="6088B3"/>
                    </a:solidFill>
                    <a:latin typeface="Century Gothic" panose="020B0502020202020204" pitchFamily="34" charset="0"/>
                    <a:cs typeface="Segoe UI" panose="020B0502040204020203" pitchFamily="34" charset="0"/>
                  </a:rPr>
                  <a:t>Evaluation of Internal Controls </a:t>
                </a:r>
              </a:p>
            </p:txBody>
          </p:sp>
          <p:sp>
            <p:nvSpPr>
              <p:cNvPr id="131" name="Rectangle 130">
                <a:extLst>
                  <a:ext uri="{FF2B5EF4-FFF2-40B4-BE49-F238E27FC236}">
                    <a16:creationId xmlns:a16="http://schemas.microsoft.com/office/drawing/2014/main" id="{E08E21DE-B873-4996-B38A-6BAF215D4569}"/>
                  </a:ext>
                </a:extLst>
              </p:cNvPr>
              <p:cNvSpPr/>
              <p:nvPr/>
            </p:nvSpPr>
            <p:spPr>
              <a:xfrm>
                <a:off x="4724029" y="4393954"/>
                <a:ext cx="1681558" cy="1003501"/>
              </a:xfrm>
              <a:prstGeom prst="rect">
                <a:avLst/>
              </a:prstGeom>
              <a:grpFill/>
            </p:spPr>
            <p:txBody>
              <a:bodyPr wrap="square">
                <a:spAutoFit/>
              </a:bodyPr>
              <a:lstStyle/>
              <a:p>
                <a:pPr defTabSz="1828800">
                  <a:lnSpc>
                    <a:spcPct val="130000"/>
                  </a:lnSpc>
                  <a:defRPr/>
                </a:pPr>
                <a:r>
                  <a:rPr lang="en-US" sz="1500" i="1" dirty="0">
                    <a:solidFill>
                      <a:prstClr val="black">
                        <a:lumMod val="65000"/>
                        <a:lumOff val="35000"/>
                      </a:prstClr>
                    </a:solidFill>
                    <a:latin typeface="Century Gothic" panose="020B0502020202020204" pitchFamily="34" charset="0"/>
                    <a:cs typeface="Segoe UI Light" panose="020B0502040204020203" pitchFamily="34" charset="0"/>
                  </a:rPr>
                  <a:t>Auditor should evaluate the internal controls implemented by the crypto exchange to address the related risks.</a:t>
                </a:r>
              </a:p>
            </p:txBody>
          </p:sp>
        </p:grpSp>
        <p:grpSp>
          <p:nvGrpSpPr>
            <p:cNvPr id="164" name="Group 163">
              <a:extLst>
                <a:ext uri="{FF2B5EF4-FFF2-40B4-BE49-F238E27FC236}">
                  <a16:creationId xmlns:a16="http://schemas.microsoft.com/office/drawing/2014/main" id="{74A45D9D-4D62-4515-8CFD-A4AC7C7A3B93}"/>
                </a:ext>
              </a:extLst>
            </p:cNvPr>
            <p:cNvGrpSpPr/>
            <p:nvPr/>
          </p:nvGrpSpPr>
          <p:grpSpPr>
            <a:xfrm>
              <a:off x="2456109" y="3251660"/>
              <a:ext cx="1391991" cy="402162"/>
              <a:chOff x="2456109" y="3226260"/>
              <a:chExt cx="1391991" cy="402162"/>
            </a:xfrm>
            <a:grpFill/>
          </p:grpSpPr>
          <p:sp>
            <p:nvSpPr>
              <p:cNvPr id="129" name="Rectangle 128">
                <a:extLst>
                  <a:ext uri="{FF2B5EF4-FFF2-40B4-BE49-F238E27FC236}">
                    <a16:creationId xmlns:a16="http://schemas.microsoft.com/office/drawing/2014/main" id="{84434261-2444-476F-A17B-2E8FAC6C17A9}"/>
                  </a:ext>
                </a:extLst>
              </p:cNvPr>
              <p:cNvSpPr/>
              <p:nvPr/>
            </p:nvSpPr>
            <p:spPr>
              <a:xfrm>
                <a:off x="2456109" y="3226260"/>
                <a:ext cx="843355" cy="402162"/>
              </a:xfrm>
              <a:prstGeom prst="rect">
                <a:avLst/>
              </a:prstGeom>
              <a:grpFill/>
            </p:spPr>
            <p:txBody>
              <a:bodyPr wrap="square">
                <a:spAutoFit/>
              </a:bodyPr>
              <a:lstStyle/>
              <a:p>
                <a:pPr defTabSz="1828800" eaLnBrk="0" fontAlgn="base" hangingPunct="0">
                  <a:lnSpc>
                    <a:spcPct val="130000"/>
                  </a:lnSpc>
                  <a:spcBef>
                    <a:spcPct val="0"/>
                  </a:spcBef>
                  <a:spcAft>
                    <a:spcPct val="0"/>
                  </a:spcAft>
                  <a:defRPr/>
                </a:pPr>
                <a:r>
                  <a:rPr lang="en-US" sz="4000" b="1" dirty="0">
                    <a:solidFill>
                      <a:srgbClr val="6088B3">
                        <a:alpha val="50000"/>
                      </a:srgbClr>
                    </a:solidFill>
                    <a:latin typeface="Century Gothic" panose="020B0502020202020204" pitchFamily="34" charset="0"/>
                    <a:cs typeface="Segoe UI" panose="020B0502040204020203" pitchFamily="34" charset="0"/>
                  </a:rPr>
                  <a:t>02</a:t>
                </a:r>
              </a:p>
            </p:txBody>
          </p:sp>
          <p:sp>
            <p:nvSpPr>
              <p:cNvPr id="90" name="Freeform 6">
                <a:extLst>
                  <a:ext uri="{FF2B5EF4-FFF2-40B4-BE49-F238E27FC236}">
                    <a16:creationId xmlns:a16="http://schemas.microsoft.com/office/drawing/2014/main" id="{85F3AB15-8C7D-4BC0-AA38-1DDF2A81212B}"/>
                  </a:ext>
                </a:extLst>
              </p:cNvPr>
              <p:cNvSpPr>
                <a:spLocks noEditPoints="1"/>
              </p:cNvSpPr>
              <p:nvPr/>
            </p:nvSpPr>
            <p:spPr bwMode="auto">
              <a:xfrm>
                <a:off x="3581098" y="3314739"/>
                <a:ext cx="267002" cy="268816"/>
              </a:xfrm>
              <a:custGeom>
                <a:avLst/>
                <a:gdLst>
                  <a:gd name="T0" fmla="*/ 54 w 324"/>
                  <a:gd name="T1" fmla="*/ 324 h 324"/>
                  <a:gd name="T2" fmla="*/ 0 w 324"/>
                  <a:gd name="T3" fmla="*/ 270 h 324"/>
                  <a:gd name="T4" fmla="*/ 0 w 324"/>
                  <a:gd name="T5" fmla="*/ 55 h 324"/>
                  <a:gd name="T6" fmla="*/ 54 w 324"/>
                  <a:gd name="T7" fmla="*/ 0 h 324"/>
                  <a:gd name="T8" fmla="*/ 269 w 324"/>
                  <a:gd name="T9" fmla="*/ 0 h 324"/>
                  <a:gd name="T10" fmla="*/ 324 w 324"/>
                  <a:gd name="T11" fmla="*/ 55 h 324"/>
                  <a:gd name="T12" fmla="*/ 324 w 324"/>
                  <a:gd name="T13" fmla="*/ 270 h 324"/>
                  <a:gd name="T14" fmla="*/ 269 w 324"/>
                  <a:gd name="T15" fmla="*/ 324 h 324"/>
                  <a:gd name="T16" fmla="*/ 54 w 324"/>
                  <a:gd name="T17" fmla="*/ 324 h 324"/>
                  <a:gd name="T18" fmla="*/ 54 w 324"/>
                  <a:gd name="T19" fmla="*/ 20 h 324"/>
                  <a:gd name="T20" fmla="*/ 19 w 324"/>
                  <a:gd name="T21" fmla="*/ 55 h 324"/>
                  <a:gd name="T22" fmla="*/ 19 w 324"/>
                  <a:gd name="T23" fmla="*/ 270 h 324"/>
                  <a:gd name="T24" fmla="*/ 54 w 324"/>
                  <a:gd name="T25" fmla="*/ 305 h 324"/>
                  <a:gd name="T26" fmla="*/ 269 w 324"/>
                  <a:gd name="T27" fmla="*/ 305 h 324"/>
                  <a:gd name="T28" fmla="*/ 304 w 324"/>
                  <a:gd name="T29" fmla="*/ 270 h 324"/>
                  <a:gd name="T30" fmla="*/ 304 w 324"/>
                  <a:gd name="T31" fmla="*/ 55 h 324"/>
                  <a:gd name="T32" fmla="*/ 269 w 324"/>
                  <a:gd name="T33" fmla="*/ 20 h 324"/>
                  <a:gd name="T34" fmla="*/ 54 w 324"/>
                  <a:gd name="T35" fmla="*/ 20 h 324"/>
                  <a:gd name="T36" fmla="*/ 168 w 324"/>
                  <a:gd name="T37" fmla="*/ 237 h 324"/>
                  <a:gd name="T38" fmla="*/ 163 w 324"/>
                  <a:gd name="T39" fmla="*/ 226 h 324"/>
                  <a:gd name="T40" fmla="*/ 168 w 324"/>
                  <a:gd name="T41" fmla="*/ 216 h 324"/>
                  <a:gd name="T42" fmla="*/ 246 w 324"/>
                  <a:gd name="T43" fmla="*/ 216 h 324"/>
                  <a:gd name="T44" fmla="*/ 251 w 324"/>
                  <a:gd name="T45" fmla="*/ 226 h 324"/>
                  <a:gd name="T46" fmla="*/ 246 w 324"/>
                  <a:gd name="T47" fmla="*/ 237 h 324"/>
                  <a:gd name="T48" fmla="*/ 168 w 324"/>
                  <a:gd name="T49" fmla="*/ 237 h 324"/>
                  <a:gd name="T50" fmla="*/ 211 w 324"/>
                  <a:gd name="T51" fmla="*/ 111 h 324"/>
                  <a:gd name="T52" fmla="*/ 192 w 324"/>
                  <a:gd name="T53" fmla="*/ 91 h 324"/>
                  <a:gd name="T54" fmla="*/ 211 w 324"/>
                  <a:gd name="T55" fmla="*/ 71 h 324"/>
                  <a:gd name="T56" fmla="*/ 229 w 324"/>
                  <a:gd name="T57" fmla="*/ 91 h 324"/>
                  <a:gd name="T58" fmla="*/ 211 w 324"/>
                  <a:gd name="T59" fmla="*/ 111 h 324"/>
                  <a:gd name="T60" fmla="*/ 116 w 324"/>
                  <a:gd name="T61" fmla="*/ 111 h 324"/>
                  <a:gd name="T62" fmla="*/ 98 w 324"/>
                  <a:gd name="T63" fmla="*/ 91 h 324"/>
                  <a:gd name="T64" fmla="*/ 116 w 324"/>
                  <a:gd name="T65" fmla="*/ 71 h 324"/>
                  <a:gd name="T66" fmla="*/ 134 w 324"/>
                  <a:gd name="T67" fmla="*/ 91 h 324"/>
                  <a:gd name="T68" fmla="*/ 116 w 324"/>
                  <a:gd name="T69" fmla="*/ 11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324">
                    <a:moveTo>
                      <a:pt x="54" y="324"/>
                    </a:moveTo>
                    <a:cubicBezTo>
                      <a:pt x="24" y="324"/>
                      <a:pt x="0" y="300"/>
                      <a:pt x="0" y="270"/>
                    </a:cubicBezTo>
                    <a:cubicBezTo>
                      <a:pt x="0" y="55"/>
                      <a:pt x="0" y="55"/>
                      <a:pt x="0" y="55"/>
                    </a:cubicBezTo>
                    <a:cubicBezTo>
                      <a:pt x="0" y="25"/>
                      <a:pt x="24" y="0"/>
                      <a:pt x="54" y="0"/>
                    </a:cubicBezTo>
                    <a:cubicBezTo>
                      <a:pt x="269" y="0"/>
                      <a:pt x="269" y="0"/>
                      <a:pt x="269" y="0"/>
                    </a:cubicBezTo>
                    <a:cubicBezTo>
                      <a:pt x="299" y="0"/>
                      <a:pt x="324" y="25"/>
                      <a:pt x="324" y="55"/>
                    </a:cubicBezTo>
                    <a:cubicBezTo>
                      <a:pt x="324" y="270"/>
                      <a:pt x="324" y="270"/>
                      <a:pt x="324" y="270"/>
                    </a:cubicBezTo>
                    <a:cubicBezTo>
                      <a:pt x="324" y="300"/>
                      <a:pt x="299" y="324"/>
                      <a:pt x="269" y="324"/>
                    </a:cubicBezTo>
                    <a:lnTo>
                      <a:pt x="54" y="324"/>
                    </a:lnTo>
                    <a:close/>
                    <a:moveTo>
                      <a:pt x="54" y="20"/>
                    </a:moveTo>
                    <a:cubicBezTo>
                      <a:pt x="35" y="20"/>
                      <a:pt x="19" y="36"/>
                      <a:pt x="19" y="55"/>
                    </a:cubicBezTo>
                    <a:cubicBezTo>
                      <a:pt x="19" y="270"/>
                      <a:pt x="19" y="270"/>
                      <a:pt x="19" y="270"/>
                    </a:cubicBezTo>
                    <a:cubicBezTo>
                      <a:pt x="19" y="289"/>
                      <a:pt x="35" y="305"/>
                      <a:pt x="54" y="305"/>
                    </a:cubicBezTo>
                    <a:cubicBezTo>
                      <a:pt x="269" y="305"/>
                      <a:pt x="269" y="305"/>
                      <a:pt x="269" y="305"/>
                    </a:cubicBezTo>
                    <a:cubicBezTo>
                      <a:pt x="289" y="305"/>
                      <a:pt x="304" y="289"/>
                      <a:pt x="304" y="270"/>
                    </a:cubicBezTo>
                    <a:cubicBezTo>
                      <a:pt x="304" y="55"/>
                      <a:pt x="304" y="55"/>
                      <a:pt x="304" y="55"/>
                    </a:cubicBezTo>
                    <a:cubicBezTo>
                      <a:pt x="304" y="36"/>
                      <a:pt x="289" y="20"/>
                      <a:pt x="269" y="20"/>
                    </a:cubicBezTo>
                    <a:lnTo>
                      <a:pt x="54" y="20"/>
                    </a:lnTo>
                    <a:close/>
                    <a:moveTo>
                      <a:pt x="168" y="237"/>
                    </a:moveTo>
                    <a:cubicBezTo>
                      <a:pt x="165" y="237"/>
                      <a:pt x="163" y="232"/>
                      <a:pt x="163" y="226"/>
                    </a:cubicBezTo>
                    <a:cubicBezTo>
                      <a:pt x="163" y="220"/>
                      <a:pt x="165" y="216"/>
                      <a:pt x="168" y="216"/>
                    </a:cubicBezTo>
                    <a:cubicBezTo>
                      <a:pt x="246" y="216"/>
                      <a:pt x="246" y="216"/>
                      <a:pt x="246" y="216"/>
                    </a:cubicBezTo>
                    <a:cubicBezTo>
                      <a:pt x="248" y="216"/>
                      <a:pt x="251" y="220"/>
                      <a:pt x="251" y="226"/>
                    </a:cubicBezTo>
                    <a:cubicBezTo>
                      <a:pt x="251" y="232"/>
                      <a:pt x="248" y="237"/>
                      <a:pt x="246" y="237"/>
                    </a:cubicBezTo>
                    <a:lnTo>
                      <a:pt x="168" y="237"/>
                    </a:lnTo>
                    <a:close/>
                    <a:moveTo>
                      <a:pt x="211" y="111"/>
                    </a:moveTo>
                    <a:cubicBezTo>
                      <a:pt x="201" y="111"/>
                      <a:pt x="192" y="102"/>
                      <a:pt x="192" y="91"/>
                    </a:cubicBezTo>
                    <a:cubicBezTo>
                      <a:pt x="192" y="80"/>
                      <a:pt x="201" y="71"/>
                      <a:pt x="211" y="71"/>
                    </a:cubicBezTo>
                    <a:cubicBezTo>
                      <a:pt x="221" y="71"/>
                      <a:pt x="229" y="80"/>
                      <a:pt x="229" y="91"/>
                    </a:cubicBezTo>
                    <a:cubicBezTo>
                      <a:pt x="229" y="102"/>
                      <a:pt x="221" y="111"/>
                      <a:pt x="211" y="111"/>
                    </a:cubicBezTo>
                    <a:close/>
                    <a:moveTo>
                      <a:pt x="116" y="111"/>
                    </a:moveTo>
                    <a:cubicBezTo>
                      <a:pt x="106" y="111"/>
                      <a:pt x="98" y="102"/>
                      <a:pt x="98" y="91"/>
                    </a:cubicBezTo>
                    <a:cubicBezTo>
                      <a:pt x="98" y="80"/>
                      <a:pt x="106" y="71"/>
                      <a:pt x="116" y="71"/>
                    </a:cubicBezTo>
                    <a:cubicBezTo>
                      <a:pt x="126" y="71"/>
                      <a:pt x="134" y="80"/>
                      <a:pt x="134" y="91"/>
                    </a:cubicBezTo>
                    <a:cubicBezTo>
                      <a:pt x="134" y="102"/>
                      <a:pt x="126" y="111"/>
                      <a:pt x="116" y="111"/>
                    </a:cubicBezTo>
                    <a:close/>
                  </a:path>
                </a:pathLst>
              </a:custGeom>
              <a:grpFill/>
              <a:ln>
                <a:noFill/>
              </a:ln>
            </p:spPr>
            <p:txBody>
              <a:bodyPr vert="horz" wrap="square" lIns="182880" tIns="91440" rIns="182880" bIns="91440" numCol="1" anchor="t" anchorCtr="0" compatLnSpc="1">
                <a:prstTxWarp prst="textNoShape">
                  <a:avLst/>
                </a:prstTxWarp>
              </a:bodyPr>
              <a:lstStyle/>
              <a:p>
                <a:pPr defTabSz="1828800" eaLnBrk="0" fontAlgn="base" hangingPunct="0">
                  <a:spcBef>
                    <a:spcPct val="0"/>
                  </a:spcBef>
                  <a:spcAft>
                    <a:spcPct val="0"/>
                  </a:spcAft>
                  <a:defRPr/>
                </a:pPr>
                <a:endParaRPr lang="en-US" sz="3200" b="1">
                  <a:solidFill>
                    <a:srgbClr val="00279F"/>
                  </a:solidFill>
                  <a:latin typeface="Arial" panose="020B0604020202020204" pitchFamily="34" charset="0"/>
                  <a:cs typeface="Arial" panose="020B0604020202020204" pitchFamily="34" charset="0"/>
                </a:endParaRPr>
              </a:p>
            </p:txBody>
          </p:sp>
        </p:grpSp>
      </p:grpSp>
      <p:grpSp>
        <p:nvGrpSpPr>
          <p:cNvPr id="169" name="Group 168">
            <a:extLst>
              <a:ext uri="{FF2B5EF4-FFF2-40B4-BE49-F238E27FC236}">
                <a16:creationId xmlns:a16="http://schemas.microsoft.com/office/drawing/2014/main" id="{823EFF65-11F8-4660-99EF-48E5C9493358}"/>
              </a:ext>
            </a:extLst>
          </p:cNvPr>
          <p:cNvGrpSpPr/>
          <p:nvPr/>
        </p:nvGrpSpPr>
        <p:grpSpPr>
          <a:xfrm>
            <a:off x="1040543" y="5889380"/>
            <a:ext cx="3391868" cy="5053084"/>
            <a:chOff x="455797" y="3163058"/>
            <a:chExt cx="1695934" cy="2526542"/>
          </a:xfrm>
        </p:grpSpPr>
        <p:sp>
          <p:nvSpPr>
            <p:cNvPr id="21" name="Rectangle: Rounded Corners 20">
              <a:extLst>
                <a:ext uri="{FF2B5EF4-FFF2-40B4-BE49-F238E27FC236}">
                  <a16:creationId xmlns:a16="http://schemas.microsoft.com/office/drawing/2014/main" id="{3C3F50B7-3CA1-4444-B7D8-9549C0FD1C64}"/>
                </a:ext>
              </a:extLst>
            </p:cNvPr>
            <p:cNvSpPr/>
            <p:nvPr/>
          </p:nvSpPr>
          <p:spPr>
            <a:xfrm>
              <a:off x="455797" y="3163058"/>
              <a:ext cx="1695934" cy="2526542"/>
            </a:xfrm>
            <a:prstGeom prst="roundRect">
              <a:avLst>
                <a:gd name="adj" fmla="val 3901"/>
              </a:avLst>
            </a:prstGeom>
            <a:solidFill>
              <a:srgbClr val="EBEDF0"/>
            </a:solidFill>
            <a:ln w="12700" cap="flat" cmpd="sng" algn="ctr">
              <a:noFill/>
              <a:prstDash val="solid"/>
              <a:miter lim="800000"/>
            </a:ln>
            <a:effectLst/>
          </p:spPr>
          <p:txBody>
            <a:bodyPr rtlCol="0" anchor="ctr"/>
            <a:lstStyle/>
            <a:p>
              <a:pPr algn="ctr" defTabSz="1828800">
                <a:defRPr/>
              </a:pPr>
              <a:endParaRPr lang="id-ID" sz="2200" kern="0">
                <a:solidFill>
                  <a:prstClr val="white"/>
                </a:solidFill>
                <a:latin typeface="Calibri" panose="020F0502020204030204"/>
                <a:cs typeface="Arial" panose="020B0604020202020204" pitchFamily="34" charset="0"/>
              </a:endParaRPr>
            </a:p>
          </p:txBody>
        </p:sp>
        <p:grpSp>
          <p:nvGrpSpPr>
            <p:cNvPr id="24" name="Group 23">
              <a:extLst>
                <a:ext uri="{FF2B5EF4-FFF2-40B4-BE49-F238E27FC236}">
                  <a16:creationId xmlns:a16="http://schemas.microsoft.com/office/drawing/2014/main" id="{46070915-D589-452E-8114-16E3605DBCD0}"/>
                </a:ext>
              </a:extLst>
            </p:cNvPr>
            <p:cNvGrpSpPr/>
            <p:nvPr/>
          </p:nvGrpSpPr>
          <p:grpSpPr>
            <a:xfrm>
              <a:off x="583159" y="3850645"/>
              <a:ext cx="1451382" cy="1574750"/>
              <a:chOff x="4724029" y="3929519"/>
              <a:chExt cx="1695374" cy="2025417"/>
            </a:xfrm>
          </p:grpSpPr>
          <p:sp>
            <p:nvSpPr>
              <p:cNvPr id="25" name="Rectangle 24">
                <a:extLst>
                  <a:ext uri="{FF2B5EF4-FFF2-40B4-BE49-F238E27FC236}">
                    <a16:creationId xmlns:a16="http://schemas.microsoft.com/office/drawing/2014/main" id="{365E3ED2-3191-496C-BEB9-178CF48F4A92}"/>
                  </a:ext>
                </a:extLst>
              </p:cNvPr>
              <p:cNvSpPr/>
              <p:nvPr/>
            </p:nvSpPr>
            <p:spPr>
              <a:xfrm>
                <a:off x="4724029" y="3929519"/>
                <a:ext cx="1695374" cy="265431"/>
              </a:xfrm>
              <a:prstGeom prst="rect">
                <a:avLst/>
              </a:prstGeom>
            </p:spPr>
            <p:txBody>
              <a:bodyPr wrap="square">
                <a:spAutoFit/>
              </a:bodyPr>
              <a:lstStyle/>
              <a:p>
                <a:pPr defTabSz="1828800">
                  <a:lnSpc>
                    <a:spcPct val="130000"/>
                  </a:lnSpc>
                  <a:defRPr/>
                </a:pPr>
                <a:r>
                  <a:rPr lang="en-US" sz="1800" b="1" dirty="0">
                    <a:solidFill>
                      <a:srgbClr val="6088B3"/>
                    </a:solidFill>
                    <a:latin typeface="Century Gothic" panose="020B0502020202020204" pitchFamily="34" charset="0"/>
                    <a:cs typeface="Segoe UI" panose="020B0502040204020203" pitchFamily="34" charset="0"/>
                  </a:rPr>
                  <a:t>Risk Assessment </a:t>
                </a:r>
              </a:p>
            </p:txBody>
          </p:sp>
          <p:sp>
            <p:nvSpPr>
              <p:cNvPr id="26" name="Rectangle 25">
                <a:extLst>
                  <a:ext uri="{FF2B5EF4-FFF2-40B4-BE49-F238E27FC236}">
                    <a16:creationId xmlns:a16="http://schemas.microsoft.com/office/drawing/2014/main" id="{165D3ED2-AE9E-44CE-8D22-9DD6CF8473E9}"/>
                  </a:ext>
                </a:extLst>
              </p:cNvPr>
              <p:cNvSpPr/>
              <p:nvPr/>
            </p:nvSpPr>
            <p:spPr>
              <a:xfrm>
                <a:off x="4724029" y="4372497"/>
                <a:ext cx="1573185" cy="1582439"/>
              </a:xfrm>
              <a:prstGeom prst="rect">
                <a:avLst/>
              </a:prstGeom>
            </p:spPr>
            <p:txBody>
              <a:bodyPr wrap="square">
                <a:spAutoFit/>
              </a:bodyPr>
              <a:lstStyle/>
              <a:p>
                <a:pPr defTabSz="1828800">
                  <a:lnSpc>
                    <a:spcPct val="130000"/>
                  </a:lnSpc>
                  <a:defRPr/>
                </a:pPr>
                <a:r>
                  <a:rPr lang="en-US" sz="1500" i="1" dirty="0">
                    <a:solidFill>
                      <a:prstClr val="black">
                        <a:lumMod val="65000"/>
                        <a:lumOff val="35000"/>
                      </a:prstClr>
                    </a:solidFill>
                    <a:latin typeface="Century Gothic" panose="020B0502020202020204" pitchFamily="34" charset="0"/>
                    <a:cs typeface="Segoe UI Light" panose="020B0502040204020203" pitchFamily="34" charset="0"/>
                  </a:rPr>
                  <a:t>Auditor should make a risk assessment of crypto exchange as per risk assessment framework followed in the country. Viz: COSO -2013 Framework, ISA 315 , Turnboil in UK etc.</a:t>
                </a:r>
              </a:p>
            </p:txBody>
          </p:sp>
        </p:grpSp>
        <p:grpSp>
          <p:nvGrpSpPr>
            <p:cNvPr id="163" name="Group 162">
              <a:extLst>
                <a:ext uri="{FF2B5EF4-FFF2-40B4-BE49-F238E27FC236}">
                  <a16:creationId xmlns:a16="http://schemas.microsoft.com/office/drawing/2014/main" id="{5E417610-02A9-483A-99B0-3867B6558C4D}"/>
                </a:ext>
              </a:extLst>
            </p:cNvPr>
            <p:cNvGrpSpPr/>
            <p:nvPr/>
          </p:nvGrpSpPr>
          <p:grpSpPr>
            <a:xfrm>
              <a:off x="566887" y="3251660"/>
              <a:ext cx="1374810" cy="402162"/>
              <a:chOff x="566887" y="3226260"/>
              <a:chExt cx="1374810" cy="402162"/>
            </a:xfrm>
          </p:grpSpPr>
          <p:sp>
            <p:nvSpPr>
              <p:cNvPr id="102" name="Rectangle 101">
                <a:extLst>
                  <a:ext uri="{FF2B5EF4-FFF2-40B4-BE49-F238E27FC236}">
                    <a16:creationId xmlns:a16="http://schemas.microsoft.com/office/drawing/2014/main" id="{DC4DE176-C6F2-4612-8AA4-F20144EF350D}"/>
                  </a:ext>
                </a:extLst>
              </p:cNvPr>
              <p:cNvSpPr/>
              <p:nvPr/>
            </p:nvSpPr>
            <p:spPr>
              <a:xfrm>
                <a:off x="566887" y="3226260"/>
                <a:ext cx="843355" cy="402162"/>
              </a:xfrm>
              <a:prstGeom prst="rect">
                <a:avLst/>
              </a:prstGeom>
            </p:spPr>
            <p:txBody>
              <a:bodyPr wrap="square">
                <a:spAutoFit/>
              </a:bodyPr>
              <a:lstStyle/>
              <a:p>
                <a:pPr defTabSz="1828800" eaLnBrk="0" fontAlgn="base" hangingPunct="0">
                  <a:lnSpc>
                    <a:spcPct val="130000"/>
                  </a:lnSpc>
                  <a:spcBef>
                    <a:spcPct val="0"/>
                  </a:spcBef>
                  <a:spcAft>
                    <a:spcPct val="0"/>
                  </a:spcAft>
                  <a:defRPr/>
                </a:pPr>
                <a:r>
                  <a:rPr lang="id-ID" sz="4000" b="1">
                    <a:solidFill>
                      <a:srgbClr val="6088B3">
                        <a:alpha val="50000"/>
                      </a:srgbClr>
                    </a:solidFill>
                    <a:latin typeface="Century Gothic" panose="020B0502020202020204" pitchFamily="34" charset="0"/>
                    <a:cs typeface="Segoe UI" panose="020B0502040204020203" pitchFamily="34" charset="0"/>
                  </a:rPr>
                  <a:t>01</a:t>
                </a:r>
                <a:endParaRPr lang="en-US" sz="4000" b="1" dirty="0">
                  <a:solidFill>
                    <a:srgbClr val="6088B3">
                      <a:alpha val="50000"/>
                    </a:srgbClr>
                  </a:solidFill>
                  <a:latin typeface="Century Gothic" panose="020B0502020202020204" pitchFamily="34" charset="0"/>
                  <a:cs typeface="Segoe UI" panose="020B0502040204020203" pitchFamily="34" charset="0"/>
                </a:endParaRPr>
              </a:p>
            </p:txBody>
          </p:sp>
          <p:sp>
            <p:nvSpPr>
              <p:cNvPr id="91" name="Freeform 7">
                <a:extLst>
                  <a:ext uri="{FF2B5EF4-FFF2-40B4-BE49-F238E27FC236}">
                    <a16:creationId xmlns:a16="http://schemas.microsoft.com/office/drawing/2014/main" id="{2FD3E542-0DA8-48CC-A92B-671518F380E3}"/>
                  </a:ext>
                </a:extLst>
              </p:cNvPr>
              <p:cNvSpPr>
                <a:spLocks noEditPoints="1"/>
              </p:cNvSpPr>
              <p:nvPr/>
            </p:nvSpPr>
            <p:spPr bwMode="auto">
              <a:xfrm>
                <a:off x="1674695" y="3318119"/>
                <a:ext cx="267002" cy="268816"/>
              </a:xfrm>
              <a:custGeom>
                <a:avLst/>
                <a:gdLst>
                  <a:gd name="T0" fmla="*/ 54 w 324"/>
                  <a:gd name="T1" fmla="*/ 324 h 324"/>
                  <a:gd name="T2" fmla="*/ 0 w 324"/>
                  <a:gd name="T3" fmla="*/ 270 h 324"/>
                  <a:gd name="T4" fmla="*/ 0 w 324"/>
                  <a:gd name="T5" fmla="*/ 55 h 324"/>
                  <a:gd name="T6" fmla="*/ 54 w 324"/>
                  <a:gd name="T7" fmla="*/ 0 h 324"/>
                  <a:gd name="T8" fmla="*/ 269 w 324"/>
                  <a:gd name="T9" fmla="*/ 0 h 324"/>
                  <a:gd name="T10" fmla="*/ 324 w 324"/>
                  <a:gd name="T11" fmla="*/ 55 h 324"/>
                  <a:gd name="T12" fmla="*/ 324 w 324"/>
                  <a:gd name="T13" fmla="*/ 270 h 324"/>
                  <a:gd name="T14" fmla="*/ 269 w 324"/>
                  <a:gd name="T15" fmla="*/ 324 h 324"/>
                  <a:gd name="T16" fmla="*/ 54 w 324"/>
                  <a:gd name="T17" fmla="*/ 324 h 324"/>
                  <a:gd name="T18" fmla="*/ 54 w 324"/>
                  <a:gd name="T19" fmla="*/ 20 h 324"/>
                  <a:gd name="T20" fmla="*/ 19 w 324"/>
                  <a:gd name="T21" fmla="*/ 55 h 324"/>
                  <a:gd name="T22" fmla="*/ 19 w 324"/>
                  <a:gd name="T23" fmla="*/ 270 h 324"/>
                  <a:gd name="T24" fmla="*/ 54 w 324"/>
                  <a:gd name="T25" fmla="*/ 305 h 324"/>
                  <a:gd name="T26" fmla="*/ 269 w 324"/>
                  <a:gd name="T27" fmla="*/ 305 h 324"/>
                  <a:gd name="T28" fmla="*/ 304 w 324"/>
                  <a:gd name="T29" fmla="*/ 270 h 324"/>
                  <a:gd name="T30" fmla="*/ 304 w 324"/>
                  <a:gd name="T31" fmla="*/ 55 h 324"/>
                  <a:gd name="T32" fmla="*/ 269 w 324"/>
                  <a:gd name="T33" fmla="*/ 20 h 324"/>
                  <a:gd name="T34" fmla="*/ 54 w 324"/>
                  <a:gd name="T35" fmla="*/ 20 h 324"/>
                  <a:gd name="T36" fmla="*/ 122 w 324"/>
                  <a:gd name="T37" fmla="*/ 269 h 324"/>
                  <a:gd name="T38" fmla="*/ 119 w 324"/>
                  <a:gd name="T39" fmla="*/ 262 h 324"/>
                  <a:gd name="T40" fmla="*/ 122 w 324"/>
                  <a:gd name="T41" fmla="*/ 254 h 324"/>
                  <a:gd name="T42" fmla="*/ 202 w 324"/>
                  <a:gd name="T43" fmla="*/ 254 h 324"/>
                  <a:gd name="T44" fmla="*/ 205 w 324"/>
                  <a:gd name="T45" fmla="*/ 262 h 324"/>
                  <a:gd name="T46" fmla="*/ 202 w 324"/>
                  <a:gd name="T47" fmla="*/ 269 h 324"/>
                  <a:gd name="T48" fmla="*/ 122 w 324"/>
                  <a:gd name="T49" fmla="*/ 269 h 324"/>
                  <a:gd name="T50" fmla="*/ 94 w 324"/>
                  <a:gd name="T51" fmla="*/ 166 h 324"/>
                  <a:gd name="T52" fmla="*/ 74 w 324"/>
                  <a:gd name="T53" fmla="*/ 157 h 324"/>
                  <a:gd name="T54" fmla="*/ 72 w 324"/>
                  <a:gd name="T55" fmla="*/ 153 h 324"/>
                  <a:gd name="T56" fmla="*/ 74 w 324"/>
                  <a:gd name="T57" fmla="*/ 149 h 324"/>
                  <a:gd name="T58" fmla="*/ 78 w 324"/>
                  <a:gd name="T59" fmla="*/ 147 h 324"/>
                  <a:gd name="T60" fmla="*/ 82 w 324"/>
                  <a:gd name="T61" fmla="*/ 149 h 324"/>
                  <a:gd name="T62" fmla="*/ 95 w 324"/>
                  <a:gd name="T63" fmla="*/ 155 h 324"/>
                  <a:gd name="T64" fmla="*/ 109 w 324"/>
                  <a:gd name="T65" fmla="*/ 149 h 324"/>
                  <a:gd name="T66" fmla="*/ 113 w 324"/>
                  <a:gd name="T67" fmla="*/ 147 h 324"/>
                  <a:gd name="T68" fmla="*/ 117 w 324"/>
                  <a:gd name="T69" fmla="*/ 148 h 324"/>
                  <a:gd name="T70" fmla="*/ 117 w 324"/>
                  <a:gd name="T71" fmla="*/ 149 h 324"/>
                  <a:gd name="T72" fmla="*/ 117 w 324"/>
                  <a:gd name="T73" fmla="*/ 157 h 324"/>
                  <a:gd name="T74" fmla="*/ 94 w 324"/>
                  <a:gd name="T75" fmla="*/ 166 h 324"/>
                  <a:gd name="T76" fmla="*/ 227 w 324"/>
                  <a:gd name="T77" fmla="*/ 166 h 324"/>
                  <a:gd name="T78" fmla="*/ 207 w 324"/>
                  <a:gd name="T79" fmla="*/ 157 h 324"/>
                  <a:gd name="T80" fmla="*/ 206 w 324"/>
                  <a:gd name="T81" fmla="*/ 149 h 324"/>
                  <a:gd name="T82" fmla="*/ 211 w 324"/>
                  <a:gd name="T83" fmla="*/ 147 h 324"/>
                  <a:gd name="T84" fmla="*/ 214 w 324"/>
                  <a:gd name="T85" fmla="*/ 149 h 324"/>
                  <a:gd name="T86" fmla="*/ 228 w 324"/>
                  <a:gd name="T87" fmla="*/ 154 h 324"/>
                  <a:gd name="T88" fmla="*/ 242 w 324"/>
                  <a:gd name="T89" fmla="*/ 149 h 324"/>
                  <a:gd name="T90" fmla="*/ 246 w 324"/>
                  <a:gd name="T91" fmla="*/ 147 h 324"/>
                  <a:gd name="T92" fmla="*/ 249 w 324"/>
                  <a:gd name="T93" fmla="*/ 148 h 324"/>
                  <a:gd name="T94" fmla="*/ 250 w 324"/>
                  <a:gd name="T95" fmla="*/ 149 h 324"/>
                  <a:gd name="T96" fmla="*/ 250 w 324"/>
                  <a:gd name="T97" fmla="*/ 157 h 324"/>
                  <a:gd name="T98" fmla="*/ 227 w 324"/>
                  <a:gd name="T99" fmla="*/ 16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4" h="324">
                    <a:moveTo>
                      <a:pt x="54" y="324"/>
                    </a:moveTo>
                    <a:cubicBezTo>
                      <a:pt x="24" y="324"/>
                      <a:pt x="0" y="300"/>
                      <a:pt x="0" y="270"/>
                    </a:cubicBezTo>
                    <a:cubicBezTo>
                      <a:pt x="0" y="55"/>
                      <a:pt x="0" y="55"/>
                      <a:pt x="0" y="55"/>
                    </a:cubicBezTo>
                    <a:cubicBezTo>
                      <a:pt x="0" y="25"/>
                      <a:pt x="24" y="0"/>
                      <a:pt x="54" y="0"/>
                    </a:cubicBezTo>
                    <a:cubicBezTo>
                      <a:pt x="269" y="0"/>
                      <a:pt x="269" y="0"/>
                      <a:pt x="269" y="0"/>
                    </a:cubicBezTo>
                    <a:cubicBezTo>
                      <a:pt x="299" y="0"/>
                      <a:pt x="324" y="25"/>
                      <a:pt x="324" y="55"/>
                    </a:cubicBezTo>
                    <a:cubicBezTo>
                      <a:pt x="324" y="270"/>
                      <a:pt x="324" y="270"/>
                      <a:pt x="324" y="270"/>
                    </a:cubicBezTo>
                    <a:cubicBezTo>
                      <a:pt x="324" y="300"/>
                      <a:pt x="299" y="324"/>
                      <a:pt x="269" y="324"/>
                    </a:cubicBezTo>
                    <a:lnTo>
                      <a:pt x="54" y="324"/>
                    </a:lnTo>
                    <a:close/>
                    <a:moveTo>
                      <a:pt x="54" y="20"/>
                    </a:moveTo>
                    <a:cubicBezTo>
                      <a:pt x="35" y="20"/>
                      <a:pt x="19" y="36"/>
                      <a:pt x="19" y="55"/>
                    </a:cubicBezTo>
                    <a:cubicBezTo>
                      <a:pt x="19" y="270"/>
                      <a:pt x="19" y="270"/>
                      <a:pt x="19" y="270"/>
                    </a:cubicBezTo>
                    <a:cubicBezTo>
                      <a:pt x="19" y="289"/>
                      <a:pt x="35" y="305"/>
                      <a:pt x="54" y="305"/>
                    </a:cubicBezTo>
                    <a:cubicBezTo>
                      <a:pt x="269" y="305"/>
                      <a:pt x="269" y="305"/>
                      <a:pt x="269" y="305"/>
                    </a:cubicBezTo>
                    <a:cubicBezTo>
                      <a:pt x="289" y="305"/>
                      <a:pt x="304" y="289"/>
                      <a:pt x="304" y="270"/>
                    </a:cubicBezTo>
                    <a:cubicBezTo>
                      <a:pt x="304" y="55"/>
                      <a:pt x="304" y="55"/>
                      <a:pt x="304" y="55"/>
                    </a:cubicBezTo>
                    <a:cubicBezTo>
                      <a:pt x="304" y="36"/>
                      <a:pt x="289" y="20"/>
                      <a:pt x="269" y="20"/>
                    </a:cubicBezTo>
                    <a:lnTo>
                      <a:pt x="54" y="20"/>
                    </a:lnTo>
                    <a:close/>
                    <a:moveTo>
                      <a:pt x="122" y="269"/>
                    </a:moveTo>
                    <a:cubicBezTo>
                      <a:pt x="121" y="269"/>
                      <a:pt x="119" y="266"/>
                      <a:pt x="119" y="262"/>
                    </a:cubicBezTo>
                    <a:cubicBezTo>
                      <a:pt x="119" y="257"/>
                      <a:pt x="121" y="254"/>
                      <a:pt x="122" y="254"/>
                    </a:cubicBezTo>
                    <a:cubicBezTo>
                      <a:pt x="202" y="254"/>
                      <a:pt x="202" y="254"/>
                      <a:pt x="202" y="254"/>
                    </a:cubicBezTo>
                    <a:cubicBezTo>
                      <a:pt x="203" y="254"/>
                      <a:pt x="205" y="257"/>
                      <a:pt x="205" y="262"/>
                    </a:cubicBezTo>
                    <a:cubicBezTo>
                      <a:pt x="205" y="266"/>
                      <a:pt x="203" y="269"/>
                      <a:pt x="202" y="269"/>
                    </a:cubicBezTo>
                    <a:lnTo>
                      <a:pt x="122" y="269"/>
                    </a:lnTo>
                    <a:close/>
                    <a:moveTo>
                      <a:pt x="94" y="166"/>
                    </a:moveTo>
                    <a:cubicBezTo>
                      <a:pt x="87" y="166"/>
                      <a:pt x="80" y="163"/>
                      <a:pt x="74" y="157"/>
                    </a:cubicBezTo>
                    <a:cubicBezTo>
                      <a:pt x="73" y="156"/>
                      <a:pt x="72" y="155"/>
                      <a:pt x="72" y="153"/>
                    </a:cubicBezTo>
                    <a:cubicBezTo>
                      <a:pt x="72" y="152"/>
                      <a:pt x="73" y="150"/>
                      <a:pt x="74" y="149"/>
                    </a:cubicBezTo>
                    <a:cubicBezTo>
                      <a:pt x="75" y="148"/>
                      <a:pt x="76" y="147"/>
                      <a:pt x="78" y="147"/>
                    </a:cubicBezTo>
                    <a:cubicBezTo>
                      <a:pt x="79" y="147"/>
                      <a:pt x="81" y="148"/>
                      <a:pt x="82" y="149"/>
                    </a:cubicBezTo>
                    <a:cubicBezTo>
                      <a:pt x="86" y="153"/>
                      <a:pt x="90" y="155"/>
                      <a:pt x="95" y="155"/>
                    </a:cubicBezTo>
                    <a:cubicBezTo>
                      <a:pt x="102" y="155"/>
                      <a:pt x="108" y="150"/>
                      <a:pt x="109" y="149"/>
                    </a:cubicBezTo>
                    <a:cubicBezTo>
                      <a:pt x="110" y="148"/>
                      <a:pt x="112" y="147"/>
                      <a:pt x="113" y="147"/>
                    </a:cubicBezTo>
                    <a:cubicBezTo>
                      <a:pt x="114" y="147"/>
                      <a:pt x="116" y="148"/>
                      <a:pt x="117" y="148"/>
                    </a:cubicBezTo>
                    <a:cubicBezTo>
                      <a:pt x="117" y="149"/>
                      <a:pt x="117" y="149"/>
                      <a:pt x="117" y="149"/>
                    </a:cubicBezTo>
                    <a:cubicBezTo>
                      <a:pt x="119" y="151"/>
                      <a:pt x="119" y="155"/>
                      <a:pt x="117" y="157"/>
                    </a:cubicBezTo>
                    <a:cubicBezTo>
                      <a:pt x="112" y="161"/>
                      <a:pt x="104" y="166"/>
                      <a:pt x="94" y="166"/>
                    </a:cubicBezTo>
                    <a:close/>
                    <a:moveTo>
                      <a:pt x="227" y="166"/>
                    </a:moveTo>
                    <a:cubicBezTo>
                      <a:pt x="220" y="166"/>
                      <a:pt x="213" y="163"/>
                      <a:pt x="207" y="157"/>
                    </a:cubicBezTo>
                    <a:cubicBezTo>
                      <a:pt x="205" y="155"/>
                      <a:pt x="204" y="151"/>
                      <a:pt x="206" y="149"/>
                    </a:cubicBezTo>
                    <a:cubicBezTo>
                      <a:pt x="208" y="148"/>
                      <a:pt x="209" y="147"/>
                      <a:pt x="211" y="147"/>
                    </a:cubicBezTo>
                    <a:cubicBezTo>
                      <a:pt x="212" y="147"/>
                      <a:pt x="213" y="148"/>
                      <a:pt x="214" y="149"/>
                    </a:cubicBezTo>
                    <a:cubicBezTo>
                      <a:pt x="218" y="153"/>
                      <a:pt x="223" y="154"/>
                      <a:pt x="228" y="154"/>
                    </a:cubicBezTo>
                    <a:cubicBezTo>
                      <a:pt x="235" y="154"/>
                      <a:pt x="241" y="150"/>
                      <a:pt x="242" y="149"/>
                    </a:cubicBezTo>
                    <a:cubicBezTo>
                      <a:pt x="243" y="148"/>
                      <a:pt x="244" y="147"/>
                      <a:pt x="246" y="147"/>
                    </a:cubicBezTo>
                    <a:cubicBezTo>
                      <a:pt x="247" y="147"/>
                      <a:pt x="248" y="148"/>
                      <a:pt x="249" y="148"/>
                    </a:cubicBezTo>
                    <a:cubicBezTo>
                      <a:pt x="250" y="149"/>
                      <a:pt x="250" y="149"/>
                      <a:pt x="250" y="149"/>
                    </a:cubicBezTo>
                    <a:cubicBezTo>
                      <a:pt x="252" y="151"/>
                      <a:pt x="252" y="155"/>
                      <a:pt x="250" y="157"/>
                    </a:cubicBezTo>
                    <a:cubicBezTo>
                      <a:pt x="245" y="161"/>
                      <a:pt x="237" y="166"/>
                      <a:pt x="227" y="166"/>
                    </a:cubicBezTo>
                    <a:close/>
                  </a:path>
                </a:pathLst>
              </a:custGeom>
              <a:solidFill>
                <a:schemeClr val="bg1"/>
              </a:solidFill>
              <a:ln>
                <a:noFill/>
              </a:ln>
            </p:spPr>
            <p:txBody>
              <a:bodyPr vert="horz" wrap="square" lIns="182880" tIns="91440" rIns="182880" bIns="91440" numCol="1" anchor="t" anchorCtr="0" compatLnSpc="1">
                <a:prstTxWarp prst="textNoShape">
                  <a:avLst/>
                </a:prstTxWarp>
              </a:bodyPr>
              <a:lstStyle/>
              <a:p>
                <a:pPr defTabSz="1828800" eaLnBrk="0" fontAlgn="base" hangingPunct="0">
                  <a:spcBef>
                    <a:spcPct val="0"/>
                  </a:spcBef>
                  <a:spcAft>
                    <a:spcPct val="0"/>
                  </a:spcAft>
                  <a:defRPr/>
                </a:pPr>
                <a:endParaRPr lang="en-US" sz="3200" b="1">
                  <a:solidFill>
                    <a:srgbClr val="00279F"/>
                  </a:solidFill>
                  <a:latin typeface="Arial" panose="020B0604020202020204" pitchFamily="34" charset="0"/>
                  <a:cs typeface="Arial" panose="020B0604020202020204" pitchFamily="34" charset="0"/>
                </a:endParaRPr>
              </a:p>
            </p:txBody>
          </p:sp>
        </p:grpSp>
      </p:grpSp>
      <p:sp>
        <p:nvSpPr>
          <p:cNvPr id="3" name="Textfeld 30">
            <a:extLst>
              <a:ext uri="{FF2B5EF4-FFF2-40B4-BE49-F238E27FC236}">
                <a16:creationId xmlns:a16="http://schemas.microsoft.com/office/drawing/2014/main" id="{8EAE9698-25E5-D4F8-3A10-A77FAB5D2334}"/>
              </a:ext>
            </a:extLst>
          </p:cNvPr>
          <p:cNvSpPr txBox="1"/>
          <p:nvPr/>
        </p:nvSpPr>
        <p:spPr>
          <a:xfrm>
            <a:off x="2126975" y="501734"/>
            <a:ext cx="20255948" cy="1015663"/>
          </a:xfrm>
          <a:prstGeom prst="rect">
            <a:avLst/>
          </a:prstGeom>
          <a:noFill/>
        </p:spPr>
        <p:txBody>
          <a:bodyPr wrap="square" rtlCol="0">
            <a:spAutoFit/>
          </a:bodyPr>
          <a:lstStyle/>
          <a:p>
            <a:pPr algn="ctr"/>
            <a:r>
              <a:rPr lang="de-DE" sz="6000" dirty="0">
                <a:latin typeface="Century Gothic"/>
                <a:cs typeface="Century Gothic"/>
              </a:rPr>
              <a:t>Approach to Auditing Proof of Reserves  </a:t>
            </a:r>
          </a:p>
        </p:txBody>
      </p:sp>
      <p:sp>
        <p:nvSpPr>
          <p:cNvPr id="5" name="Date Placeholder 1">
            <a:extLst>
              <a:ext uri="{FF2B5EF4-FFF2-40B4-BE49-F238E27FC236}">
                <a16:creationId xmlns:a16="http://schemas.microsoft.com/office/drawing/2014/main" id="{C0DBB4A0-67F1-6DE1-C6C2-D0994A7DD1C5}"/>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id="{DA5B2C48-94BE-F94E-63EC-EEA9F649DE0F}"/>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7" name="Slide Number Placeholder 2">
            <a:extLst>
              <a:ext uri="{FF2B5EF4-FFF2-40B4-BE49-F238E27FC236}">
                <a16:creationId xmlns:a16="http://schemas.microsoft.com/office/drawing/2014/main" id="{E7DC2173-297D-BF85-77E5-5D5CD590D086}"/>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31</a:t>
            </a:fld>
            <a:endParaRPr lang="en-US" sz="2000" dirty="0">
              <a:solidFill>
                <a:schemeClr val="tx1">
                  <a:lumMod val="50000"/>
                  <a:lumOff val="50000"/>
                </a:schemeClr>
              </a:solidFill>
            </a:endParaRPr>
          </a:p>
        </p:txBody>
      </p:sp>
      <p:pic>
        <p:nvPicPr>
          <p:cNvPr id="2" name="Picture 1">
            <a:extLst>
              <a:ext uri="{FF2B5EF4-FFF2-40B4-BE49-F238E27FC236}">
                <a16:creationId xmlns:a16="http://schemas.microsoft.com/office/drawing/2014/main" id="{5F29D019-D019-E897-4864-5A89202122B7}"/>
              </a:ext>
            </a:extLst>
          </p:cNvPr>
          <p:cNvPicPr>
            <a:picLocks noChangeAspect="1"/>
          </p:cNvPicPr>
          <p:nvPr/>
        </p:nvPicPr>
        <p:blipFill>
          <a:blip r:embed="rId2"/>
          <a:stretch>
            <a:fillRect/>
          </a:stretch>
        </p:blipFill>
        <p:spPr>
          <a:xfrm>
            <a:off x="288920" y="239165"/>
            <a:ext cx="1105871" cy="893896"/>
          </a:xfrm>
          <a:prstGeom prst="rect">
            <a:avLst/>
          </a:prstGeom>
        </p:spPr>
      </p:pic>
    </p:spTree>
    <p:extLst>
      <p:ext uri="{BB962C8B-B14F-4D97-AF65-F5344CB8AC3E}">
        <p14:creationId xmlns:p14="http://schemas.microsoft.com/office/powerpoint/2010/main" val="1945608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500"/>
                                        <p:tgtEl>
                                          <p:spTgt spid="169"/>
                                        </p:tgtEl>
                                      </p:cBhvr>
                                    </p:animEffect>
                                  </p:childTnLst>
                                </p:cTn>
                              </p:par>
                              <p:par>
                                <p:cTn id="8" presetID="10" presetClass="entr" presetSubtype="0" fill="hold" nodeType="withEffect">
                                  <p:stCondLst>
                                    <p:cond delay="750"/>
                                  </p:stCondLst>
                                  <p:childTnLst>
                                    <p:set>
                                      <p:cBhvr>
                                        <p:cTn id="9" dur="1" fill="hold">
                                          <p:stCondLst>
                                            <p:cond delay="0"/>
                                          </p:stCondLst>
                                        </p:cTn>
                                        <p:tgtEl>
                                          <p:spTgt spid="170"/>
                                        </p:tgtEl>
                                        <p:attrNameLst>
                                          <p:attrName>style.visibility</p:attrName>
                                        </p:attrNameLst>
                                      </p:cBhvr>
                                      <p:to>
                                        <p:strVal val="visible"/>
                                      </p:to>
                                    </p:set>
                                    <p:animEffect transition="in" filter="fade">
                                      <p:cBhvr>
                                        <p:cTn id="10" dur="750"/>
                                        <p:tgtEl>
                                          <p:spTgt spid="170"/>
                                        </p:tgtEl>
                                      </p:cBhvr>
                                    </p:animEffect>
                                  </p:childTnLst>
                                </p:cTn>
                              </p:par>
                              <p:par>
                                <p:cTn id="11" presetID="42" presetClass="path" presetSubtype="0" decel="50000" fill="hold" nodeType="withEffect">
                                  <p:stCondLst>
                                    <p:cond delay="750"/>
                                  </p:stCondLst>
                                  <p:childTnLst>
                                    <p:animMotion origin="layout" path="M -0.15495 0.10973 L -2.08333E-7 3.7037E-7 " pathEditMode="relative" rAng="0" ptsTypes="AA">
                                      <p:cBhvr>
                                        <p:cTn id="12" dur="1000" fill="hold"/>
                                        <p:tgtEl>
                                          <p:spTgt spid="170"/>
                                        </p:tgtEl>
                                        <p:attrNameLst>
                                          <p:attrName>ppt_x</p:attrName>
                                          <p:attrName>ppt_y</p:attrName>
                                        </p:attrNameLst>
                                      </p:cBhvr>
                                      <p:rCtr x="8138" y="-5671"/>
                                    </p:animMotion>
                                  </p:childTnLst>
                                </p:cTn>
                              </p:par>
                              <p:par>
                                <p:cTn id="13" presetID="10" presetClass="entr" presetSubtype="0" fill="hold" nodeType="withEffect">
                                  <p:stCondLst>
                                    <p:cond delay="1500"/>
                                  </p:stCondLst>
                                  <p:childTnLst>
                                    <p:set>
                                      <p:cBhvr>
                                        <p:cTn id="14" dur="1" fill="hold">
                                          <p:stCondLst>
                                            <p:cond delay="0"/>
                                          </p:stCondLst>
                                        </p:cTn>
                                        <p:tgtEl>
                                          <p:spTgt spid="171"/>
                                        </p:tgtEl>
                                        <p:attrNameLst>
                                          <p:attrName>style.visibility</p:attrName>
                                        </p:attrNameLst>
                                      </p:cBhvr>
                                      <p:to>
                                        <p:strVal val="visible"/>
                                      </p:to>
                                    </p:set>
                                    <p:animEffect transition="in" filter="fade">
                                      <p:cBhvr>
                                        <p:cTn id="15" dur="750"/>
                                        <p:tgtEl>
                                          <p:spTgt spid="171"/>
                                        </p:tgtEl>
                                      </p:cBhvr>
                                    </p:animEffect>
                                  </p:childTnLst>
                                </p:cTn>
                              </p:par>
                              <p:par>
                                <p:cTn id="16" presetID="42" presetClass="path" presetSubtype="0" decel="50000" fill="hold" nodeType="withEffect">
                                  <p:stCondLst>
                                    <p:cond delay="1500"/>
                                  </p:stCondLst>
                                  <p:childTnLst>
                                    <p:animMotion origin="layout" path="M -0.15508 -0.11134 L 4.16667E-6 4.07407E-6 " pathEditMode="relative" rAng="0" ptsTypes="AA">
                                      <p:cBhvr>
                                        <p:cTn id="17" dur="1000" fill="hold"/>
                                        <p:tgtEl>
                                          <p:spTgt spid="171"/>
                                        </p:tgtEl>
                                        <p:attrNameLst>
                                          <p:attrName>ppt_x</p:attrName>
                                          <p:attrName>ppt_y</p:attrName>
                                        </p:attrNameLst>
                                      </p:cBhvr>
                                      <p:rCtr x="7643" y="5440"/>
                                    </p:animMotion>
                                  </p:childTnLst>
                                </p:cTn>
                              </p:par>
                              <p:par>
                                <p:cTn id="18" presetID="10" presetClass="entr" presetSubtype="0" fill="hold" nodeType="withEffect">
                                  <p:stCondLst>
                                    <p:cond delay="2250"/>
                                  </p:stCondLst>
                                  <p:childTnLst>
                                    <p:set>
                                      <p:cBhvr>
                                        <p:cTn id="19" dur="1" fill="hold">
                                          <p:stCondLst>
                                            <p:cond delay="0"/>
                                          </p:stCondLst>
                                        </p:cTn>
                                        <p:tgtEl>
                                          <p:spTgt spid="172"/>
                                        </p:tgtEl>
                                        <p:attrNameLst>
                                          <p:attrName>style.visibility</p:attrName>
                                        </p:attrNameLst>
                                      </p:cBhvr>
                                      <p:to>
                                        <p:strVal val="visible"/>
                                      </p:to>
                                    </p:set>
                                    <p:animEffect transition="in" filter="fade">
                                      <p:cBhvr>
                                        <p:cTn id="20" dur="750"/>
                                        <p:tgtEl>
                                          <p:spTgt spid="172"/>
                                        </p:tgtEl>
                                      </p:cBhvr>
                                    </p:animEffect>
                                  </p:childTnLst>
                                </p:cTn>
                              </p:par>
                              <p:par>
                                <p:cTn id="21" presetID="42" presetClass="path" presetSubtype="0" decel="50000" fill="hold" nodeType="withEffect">
                                  <p:stCondLst>
                                    <p:cond delay="2250"/>
                                  </p:stCondLst>
                                  <p:childTnLst>
                                    <p:animMotion origin="layout" path="M -0.15495 0.10973 L -2.08333E-7 3.7037E-7 " pathEditMode="relative" rAng="0" ptsTypes="AA">
                                      <p:cBhvr>
                                        <p:cTn id="22" dur="1000" fill="hold"/>
                                        <p:tgtEl>
                                          <p:spTgt spid="172"/>
                                        </p:tgtEl>
                                        <p:attrNameLst>
                                          <p:attrName>ppt_x</p:attrName>
                                          <p:attrName>ppt_y</p:attrName>
                                        </p:attrNameLst>
                                      </p:cBhvr>
                                      <p:rCtr x="8138" y="-5671"/>
                                    </p:animMotion>
                                  </p:childTnLst>
                                </p:cTn>
                              </p:par>
                              <p:par>
                                <p:cTn id="23" presetID="10" presetClass="entr" presetSubtype="0" fill="hold" nodeType="withEffect">
                                  <p:stCondLst>
                                    <p:cond delay="3000"/>
                                  </p:stCondLst>
                                  <p:childTnLst>
                                    <p:set>
                                      <p:cBhvr>
                                        <p:cTn id="24" dur="1" fill="hold">
                                          <p:stCondLst>
                                            <p:cond delay="0"/>
                                          </p:stCondLst>
                                        </p:cTn>
                                        <p:tgtEl>
                                          <p:spTgt spid="173"/>
                                        </p:tgtEl>
                                        <p:attrNameLst>
                                          <p:attrName>style.visibility</p:attrName>
                                        </p:attrNameLst>
                                      </p:cBhvr>
                                      <p:to>
                                        <p:strVal val="visible"/>
                                      </p:to>
                                    </p:set>
                                    <p:animEffect transition="in" filter="fade">
                                      <p:cBhvr>
                                        <p:cTn id="25" dur="750"/>
                                        <p:tgtEl>
                                          <p:spTgt spid="173"/>
                                        </p:tgtEl>
                                      </p:cBhvr>
                                    </p:animEffect>
                                  </p:childTnLst>
                                </p:cTn>
                              </p:par>
                              <p:par>
                                <p:cTn id="26" presetID="42" presetClass="path" presetSubtype="0" decel="50000" fill="hold" nodeType="withEffect">
                                  <p:stCondLst>
                                    <p:cond delay="3000"/>
                                  </p:stCondLst>
                                  <p:childTnLst>
                                    <p:animMotion origin="layout" path="M -0.15508 -0.11134 L 4.16667E-6 4.07407E-6 " pathEditMode="relative" rAng="0" ptsTypes="AA">
                                      <p:cBhvr>
                                        <p:cTn id="27" dur="1000" fill="hold"/>
                                        <p:tgtEl>
                                          <p:spTgt spid="173"/>
                                        </p:tgtEl>
                                        <p:attrNameLst>
                                          <p:attrName>ppt_x</p:attrName>
                                          <p:attrName>ppt_y</p:attrName>
                                        </p:attrNameLst>
                                      </p:cBhvr>
                                      <p:rCtr x="7643" y="5440"/>
                                    </p:animMotion>
                                  </p:childTnLst>
                                </p:cTn>
                              </p:par>
                              <p:par>
                                <p:cTn id="28" presetID="10" presetClass="entr" presetSubtype="0" fill="hold" nodeType="withEffect">
                                  <p:stCondLst>
                                    <p:cond delay="3750"/>
                                  </p:stCondLst>
                                  <p:childTnLst>
                                    <p:set>
                                      <p:cBhvr>
                                        <p:cTn id="29" dur="1" fill="hold">
                                          <p:stCondLst>
                                            <p:cond delay="0"/>
                                          </p:stCondLst>
                                        </p:cTn>
                                        <p:tgtEl>
                                          <p:spTgt spid="174"/>
                                        </p:tgtEl>
                                        <p:attrNameLst>
                                          <p:attrName>style.visibility</p:attrName>
                                        </p:attrNameLst>
                                      </p:cBhvr>
                                      <p:to>
                                        <p:strVal val="visible"/>
                                      </p:to>
                                    </p:set>
                                    <p:animEffect transition="in" filter="fade">
                                      <p:cBhvr>
                                        <p:cTn id="30" dur="750"/>
                                        <p:tgtEl>
                                          <p:spTgt spid="174"/>
                                        </p:tgtEl>
                                      </p:cBhvr>
                                    </p:animEffect>
                                  </p:childTnLst>
                                </p:cTn>
                              </p:par>
                              <p:par>
                                <p:cTn id="31" presetID="42" presetClass="path" presetSubtype="0" decel="50000" fill="hold" nodeType="withEffect">
                                  <p:stCondLst>
                                    <p:cond delay="3750"/>
                                  </p:stCondLst>
                                  <p:childTnLst>
                                    <p:animMotion origin="layout" path="M -0.15495 0.10973 L -2.08333E-7 3.7037E-7 " pathEditMode="relative" rAng="0" ptsTypes="AA">
                                      <p:cBhvr>
                                        <p:cTn id="32" dur="1000" fill="hold"/>
                                        <p:tgtEl>
                                          <p:spTgt spid="174"/>
                                        </p:tgtEl>
                                        <p:attrNameLst>
                                          <p:attrName>ppt_x</p:attrName>
                                          <p:attrName>ppt_y</p:attrName>
                                        </p:attrNameLst>
                                      </p:cBhvr>
                                      <p:rCtr x="8138" y="-5671"/>
                                    </p:animMotion>
                                  </p:childTnLst>
                                </p:cTn>
                              </p:par>
                              <p:par>
                                <p:cTn id="33" presetID="2" presetClass="entr" presetSubtype="2"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2925F1-800C-6C65-628C-F943E5A3CA45}"/>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41078A3-68CA-06F3-C6FC-1869C3B7F67E}"/>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4" name="Slide Number Placeholder 2">
            <a:extLst>
              <a:ext uri="{FF2B5EF4-FFF2-40B4-BE49-F238E27FC236}">
                <a16:creationId xmlns:a16="http://schemas.microsoft.com/office/drawing/2014/main" id="{0CFCDC65-33E6-787C-F000-B0CA50E62B3D}"/>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32</a:t>
            </a:fld>
            <a:endParaRPr lang="en-US" sz="2000" dirty="0">
              <a:solidFill>
                <a:schemeClr val="tx1">
                  <a:lumMod val="50000"/>
                  <a:lumOff val="50000"/>
                </a:schemeClr>
              </a:solidFill>
            </a:endParaRPr>
          </a:p>
        </p:txBody>
      </p:sp>
      <p:sp>
        <p:nvSpPr>
          <p:cNvPr id="7" name="Textfeld 30">
            <a:extLst>
              <a:ext uri="{FF2B5EF4-FFF2-40B4-BE49-F238E27FC236}">
                <a16:creationId xmlns:a16="http://schemas.microsoft.com/office/drawing/2014/main" id="{1912EA6D-8D97-9BF1-2DE6-76FFF4442C02}"/>
              </a:ext>
            </a:extLst>
          </p:cNvPr>
          <p:cNvSpPr txBox="1"/>
          <p:nvPr/>
        </p:nvSpPr>
        <p:spPr>
          <a:xfrm>
            <a:off x="2146853" y="501734"/>
            <a:ext cx="20236070" cy="1015663"/>
          </a:xfrm>
          <a:prstGeom prst="rect">
            <a:avLst/>
          </a:prstGeom>
          <a:noFill/>
        </p:spPr>
        <p:txBody>
          <a:bodyPr wrap="square" rtlCol="0">
            <a:spAutoFit/>
          </a:bodyPr>
          <a:lstStyle/>
          <a:p>
            <a:pPr algn="ctr"/>
            <a:r>
              <a:rPr lang="de-DE" sz="6000" dirty="0">
                <a:latin typeface="Century Gothic"/>
                <a:cs typeface="Century Gothic"/>
              </a:rPr>
              <a:t>Risk Assessment: Crypto Shadow Banking  </a:t>
            </a:r>
          </a:p>
        </p:txBody>
      </p:sp>
      <p:sp>
        <p:nvSpPr>
          <p:cNvPr id="14" name="Shape 610">
            <a:extLst>
              <a:ext uri="{FF2B5EF4-FFF2-40B4-BE49-F238E27FC236}">
                <a16:creationId xmlns:a16="http://schemas.microsoft.com/office/drawing/2014/main" id="{F2913233-1D5D-BFB2-5165-83931921C1A8}"/>
              </a:ext>
            </a:extLst>
          </p:cNvPr>
          <p:cNvSpPr/>
          <p:nvPr/>
        </p:nvSpPr>
        <p:spPr>
          <a:xfrm>
            <a:off x="17385847" y="9032250"/>
            <a:ext cx="4334129" cy="800182"/>
          </a:xfrm>
          <a:prstGeom prst="rect">
            <a:avLst/>
          </a:prstGeom>
          <a:noFill/>
          <a:ln>
            <a:noFill/>
          </a:ln>
        </p:spPr>
        <p:txBody>
          <a:bodyPr lIns="182824" tIns="91400" rIns="182824" bIns="91400" anchor="t" anchorCtr="0">
            <a:noAutofit/>
          </a:bodyPr>
          <a:lstStyle/>
          <a:p>
            <a:pPr>
              <a:lnSpc>
                <a:spcPct val="130000"/>
              </a:lnSpc>
              <a:buSzPct val="25000"/>
            </a:pPr>
            <a:r>
              <a:rPr lang="en-IN" sz="1600" dirty="0">
                <a:solidFill>
                  <a:schemeClr val="tx1">
                    <a:lumMod val="50000"/>
                    <a:lumOff val="50000"/>
                  </a:schemeClr>
                </a:solidFill>
                <a:latin typeface="Century Gothic" panose="020B0502020202020204" pitchFamily="34" charset="0"/>
                <a:ea typeface="Roboto"/>
                <a:cs typeface="Roboto"/>
                <a:sym typeface="Roboto"/>
              </a:rPr>
              <a:t>Source: FTX Bankruptcy Case filings</a:t>
            </a:r>
            <a:endParaRPr lang="id-ID" sz="1600" dirty="0">
              <a:solidFill>
                <a:schemeClr val="tx1">
                  <a:lumMod val="50000"/>
                  <a:lumOff val="50000"/>
                </a:schemeClr>
              </a:solidFill>
              <a:latin typeface="Century Gothic" panose="020B0502020202020204" pitchFamily="34" charset="0"/>
              <a:ea typeface="Roboto"/>
              <a:cs typeface="Roboto"/>
              <a:sym typeface="Roboto"/>
            </a:endParaRPr>
          </a:p>
        </p:txBody>
      </p:sp>
      <p:sp>
        <p:nvSpPr>
          <p:cNvPr id="5" name="TextBox 4">
            <a:extLst>
              <a:ext uri="{FF2B5EF4-FFF2-40B4-BE49-F238E27FC236}">
                <a16:creationId xmlns:a16="http://schemas.microsoft.com/office/drawing/2014/main" id="{DF2BF49D-CD00-8682-8955-E1E8BA442758}"/>
              </a:ext>
            </a:extLst>
          </p:cNvPr>
          <p:cNvSpPr txBox="1"/>
          <p:nvPr/>
        </p:nvSpPr>
        <p:spPr>
          <a:xfrm>
            <a:off x="2333969" y="9432341"/>
            <a:ext cx="19719234" cy="253915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Century Gothic"/>
              </a:rPr>
              <a:t>Crypto Industry’s behind the curtain activity poses a huge challenge to the auditors.</a:t>
            </a:r>
          </a:p>
          <a:p>
            <a:pPr marL="342900" indent="-342900" algn="just">
              <a:spcBef>
                <a:spcPts val="600"/>
              </a:spcBef>
              <a:buFont typeface="Arial" panose="020B0604020202020204" pitchFamily="34" charset="0"/>
              <a:buChar char="•"/>
            </a:pPr>
            <a:r>
              <a:rPr lang="en-US" sz="2400" dirty="0">
                <a:latin typeface="Century Gothic"/>
              </a:rPr>
              <a:t>Bankruptcy documents of FTX provide an insight into the secretive activities of crypto world</a:t>
            </a:r>
          </a:p>
          <a:p>
            <a:pPr marL="342900" indent="-342900" algn="just">
              <a:spcBef>
                <a:spcPts val="600"/>
              </a:spcBef>
              <a:buFont typeface="Arial" panose="020B0604020202020204" pitchFamily="34" charset="0"/>
              <a:buChar char="•"/>
            </a:pPr>
            <a:r>
              <a:rPr lang="en-US" sz="2400" dirty="0">
                <a:latin typeface="Century Gothic"/>
              </a:rPr>
              <a:t>Among  7 million users of FTX, 41 were allowed  to run into a negative balance up to 150  $ Mn and 1 was allowed  a negative balance up to $65 Bn before the exchange would ask to settle the account.</a:t>
            </a:r>
          </a:p>
          <a:p>
            <a:pPr marL="342900" indent="-342900" algn="just">
              <a:spcBef>
                <a:spcPts val="600"/>
              </a:spcBef>
              <a:buFont typeface="Arial" panose="020B0604020202020204" pitchFamily="34" charset="0"/>
              <a:buChar char="•"/>
            </a:pPr>
            <a:r>
              <a:rPr lang="en-US" sz="2400" dirty="0">
                <a:latin typeface="Century Gothic"/>
              </a:rPr>
              <a:t>Such an exemption to some privileged users will put other customers funds at risk.</a:t>
            </a:r>
          </a:p>
          <a:p>
            <a:pPr marL="342900" indent="-342900" algn="just">
              <a:buFont typeface="Arial" panose="020B0604020202020204" pitchFamily="34" charset="0"/>
              <a:buChar char="•"/>
            </a:pPr>
            <a:endParaRPr lang="en-US" sz="2400" dirty="0">
              <a:latin typeface="Century Gothic"/>
            </a:endParaRPr>
          </a:p>
        </p:txBody>
      </p:sp>
      <p:pic>
        <p:nvPicPr>
          <p:cNvPr id="15" name="Picture 14">
            <a:extLst>
              <a:ext uri="{FF2B5EF4-FFF2-40B4-BE49-F238E27FC236}">
                <a16:creationId xmlns:a16="http://schemas.microsoft.com/office/drawing/2014/main" id="{3B9B3D81-2DE9-7FF7-2F38-86AC045AAF37}"/>
              </a:ext>
            </a:extLst>
          </p:cNvPr>
          <p:cNvPicPr>
            <a:picLocks noChangeAspect="1"/>
          </p:cNvPicPr>
          <p:nvPr/>
        </p:nvPicPr>
        <p:blipFill>
          <a:blip r:embed="rId3"/>
          <a:stretch>
            <a:fillRect/>
          </a:stretch>
        </p:blipFill>
        <p:spPr>
          <a:xfrm>
            <a:off x="3213824" y="1903526"/>
            <a:ext cx="17959524" cy="7092490"/>
          </a:xfrm>
          <a:prstGeom prst="rect">
            <a:avLst/>
          </a:prstGeom>
          <a:ln w="28575">
            <a:solidFill>
              <a:schemeClr val="bg1">
                <a:lumMod val="85000"/>
              </a:schemeClr>
            </a:solidFill>
          </a:ln>
        </p:spPr>
      </p:pic>
      <p:pic>
        <p:nvPicPr>
          <p:cNvPr id="6" name="Picture 5">
            <a:extLst>
              <a:ext uri="{FF2B5EF4-FFF2-40B4-BE49-F238E27FC236}">
                <a16:creationId xmlns:a16="http://schemas.microsoft.com/office/drawing/2014/main" id="{97D65D24-39E9-52E2-F151-6774676ADCA3}"/>
              </a:ext>
            </a:extLst>
          </p:cNvPr>
          <p:cNvPicPr>
            <a:picLocks noChangeAspect="1"/>
          </p:cNvPicPr>
          <p:nvPr/>
        </p:nvPicPr>
        <p:blipFill>
          <a:blip r:embed="rId4"/>
          <a:stretch>
            <a:fillRect/>
          </a:stretch>
        </p:blipFill>
        <p:spPr>
          <a:xfrm>
            <a:off x="288920" y="239165"/>
            <a:ext cx="1105871" cy="893896"/>
          </a:xfrm>
          <a:prstGeom prst="rect">
            <a:avLst/>
          </a:prstGeom>
        </p:spPr>
      </p:pic>
    </p:spTree>
    <p:extLst>
      <p:ext uri="{BB962C8B-B14F-4D97-AF65-F5344CB8AC3E}">
        <p14:creationId xmlns:p14="http://schemas.microsoft.com/office/powerpoint/2010/main" val="3184486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2925F1-800C-6C65-628C-F943E5A3CA45}"/>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41078A3-68CA-06F3-C6FC-1869C3B7F67E}"/>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4" name="Textfeld 30">
            <a:extLst>
              <a:ext uri="{FF2B5EF4-FFF2-40B4-BE49-F238E27FC236}">
                <a16:creationId xmlns:a16="http://schemas.microsoft.com/office/drawing/2014/main" id="{A20E1AC1-8776-DC09-AF3B-748B8007958A}"/>
              </a:ext>
            </a:extLst>
          </p:cNvPr>
          <p:cNvSpPr txBox="1"/>
          <p:nvPr/>
        </p:nvSpPr>
        <p:spPr>
          <a:xfrm>
            <a:off x="2212357" y="501734"/>
            <a:ext cx="20031417" cy="1015663"/>
          </a:xfrm>
          <a:prstGeom prst="rect">
            <a:avLst/>
          </a:prstGeom>
          <a:noFill/>
        </p:spPr>
        <p:txBody>
          <a:bodyPr wrap="square" rtlCol="0">
            <a:spAutoFit/>
          </a:bodyPr>
          <a:lstStyle/>
          <a:p>
            <a:pPr algn="ctr"/>
            <a:r>
              <a:rPr lang="de-DE" sz="6000" dirty="0">
                <a:latin typeface="Century Gothic"/>
                <a:cs typeface="Century Gothic"/>
              </a:rPr>
              <a:t>Audit of Financial Statement   </a:t>
            </a:r>
          </a:p>
        </p:txBody>
      </p:sp>
      <p:sp>
        <p:nvSpPr>
          <p:cNvPr id="5" name="TextBox 4">
            <a:extLst>
              <a:ext uri="{FF2B5EF4-FFF2-40B4-BE49-F238E27FC236}">
                <a16:creationId xmlns:a16="http://schemas.microsoft.com/office/drawing/2014/main" id="{1671C901-EDCF-D96E-D1DB-C96E0A9D4C00}"/>
              </a:ext>
            </a:extLst>
          </p:cNvPr>
          <p:cNvSpPr txBox="1"/>
          <p:nvPr/>
        </p:nvSpPr>
        <p:spPr>
          <a:xfrm>
            <a:off x="13556974" y="2306311"/>
            <a:ext cx="9223513" cy="1938992"/>
          </a:xfrm>
          <a:prstGeom prst="rect">
            <a:avLst/>
          </a:prstGeom>
          <a:noFill/>
        </p:spPr>
        <p:txBody>
          <a:bodyPr wrap="square" rtlCol="0">
            <a:spAutoFit/>
          </a:bodyPr>
          <a:lstStyle/>
          <a:p>
            <a:pPr algn="just"/>
            <a:r>
              <a:rPr lang="en-IN" sz="2400" dirty="0">
                <a:latin typeface="Century Gothic"/>
              </a:rPr>
              <a:t>Proof of reserves is supposed to instill some added trust, but they aren’t complete audits and don’t necessarily provide a full picture of a company’s financials, such as total liabilities (deposits) owed back to clients and other types of debt. Nor do they assess the quality of a crypto exchange’s controls.</a:t>
            </a:r>
          </a:p>
        </p:txBody>
      </p:sp>
      <p:pic>
        <p:nvPicPr>
          <p:cNvPr id="7" name="Picture 6">
            <a:extLst>
              <a:ext uri="{FF2B5EF4-FFF2-40B4-BE49-F238E27FC236}">
                <a16:creationId xmlns:a16="http://schemas.microsoft.com/office/drawing/2014/main" id="{D42BDBBE-1DDA-7BFF-0B08-5B7DFBD10285}"/>
              </a:ext>
            </a:extLst>
          </p:cNvPr>
          <p:cNvPicPr>
            <a:picLocks noChangeAspect="1"/>
          </p:cNvPicPr>
          <p:nvPr/>
        </p:nvPicPr>
        <p:blipFill>
          <a:blip r:embed="rId2"/>
          <a:stretch>
            <a:fillRect/>
          </a:stretch>
        </p:blipFill>
        <p:spPr>
          <a:xfrm>
            <a:off x="2212357" y="2306311"/>
            <a:ext cx="10342151" cy="9362228"/>
          </a:xfrm>
          <a:prstGeom prst="rect">
            <a:avLst/>
          </a:prstGeom>
          <a:ln>
            <a:solidFill>
              <a:schemeClr val="tx1">
                <a:lumMod val="50000"/>
                <a:lumOff val="50000"/>
              </a:schemeClr>
            </a:solidFill>
          </a:ln>
        </p:spPr>
      </p:pic>
      <p:sp>
        <p:nvSpPr>
          <p:cNvPr id="8" name="Slide Number Placeholder 2">
            <a:extLst>
              <a:ext uri="{FF2B5EF4-FFF2-40B4-BE49-F238E27FC236}">
                <a16:creationId xmlns:a16="http://schemas.microsoft.com/office/drawing/2014/main" id="{330A04D5-787C-950D-2352-4C27DD788D1F}"/>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33</a:t>
            </a:fld>
            <a:endParaRPr lang="en-US" sz="2000" dirty="0">
              <a:solidFill>
                <a:schemeClr val="tx1">
                  <a:lumMod val="50000"/>
                  <a:lumOff val="50000"/>
                </a:schemeClr>
              </a:solidFill>
            </a:endParaRPr>
          </a:p>
        </p:txBody>
      </p:sp>
      <p:pic>
        <p:nvPicPr>
          <p:cNvPr id="6" name="Picture 5">
            <a:extLst>
              <a:ext uri="{FF2B5EF4-FFF2-40B4-BE49-F238E27FC236}">
                <a16:creationId xmlns:a16="http://schemas.microsoft.com/office/drawing/2014/main" id="{6DA9F18C-779D-444E-00D7-1E3428F48B7D}"/>
              </a:ext>
            </a:extLst>
          </p:cNvPr>
          <p:cNvPicPr>
            <a:picLocks noChangeAspect="1"/>
          </p:cNvPicPr>
          <p:nvPr/>
        </p:nvPicPr>
        <p:blipFill>
          <a:blip r:embed="rId3"/>
          <a:stretch>
            <a:fillRect/>
          </a:stretch>
        </p:blipFill>
        <p:spPr>
          <a:xfrm>
            <a:off x="288920" y="239165"/>
            <a:ext cx="1105871" cy="893896"/>
          </a:xfrm>
          <a:prstGeom prst="rect">
            <a:avLst/>
          </a:prstGeom>
        </p:spPr>
      </p:pic>
      <p:sp>
        <p:nvSpPr>
          <p:cNvPr id="9" name="TextBox 8">
            <a:extLst>
              <a:ext uri="{FF2B5EF4-FFF2-40B4-BE49-F238E27FC236}">
                <a16:creationId xmlns:a16="http://schemas.microsoft.com/office/drawing/2014/main" id="{DC5DAFD1-0658-D41B-F4F9-1D4347294517}"/>
              </a:ext>
            </a:extLst>
          </p:cNvPr>
          <p:cNvSpPr txBox="1"/>
          <p:nvPr/>
        </p:nvSpPr>
        <p:spPr>
          <a:xfrm>
            <a:off x="13556974" y="4473043"/>
            <a:ext cx="9223513" cy="3200876"/>
          </a:xfrm>
          <a:prstGeom prst="rect">
            <a:avLst/>
          </a:prstGeom>
          <a:noFill/>
        </p:spPr>
        <p:txBody>
          <a:bodyPr wrap="square" rtlCol="0">
            <a:spAutoFit/>
          </a:bodyPr>
          <a:lstStyle/>
          <a:p>
            <a:pPr algn="just"/>
            <a:r>
              <a:rPr lang="en-US" sz="2400" dirty="0">
                <a:latin typeface="Century Gothic"/>
              </a:rPr>
              <a:t>Preparing Financial Statement of Exchange would address many of the issues that were noticed in the recent reports on Proof of Reserves:-</a:t>
            </a:r>
          </a:p>
          <a:p>
            <a:pPr marL="342900" indent="-342900" algn="just">
              <a:spcBef>
                <a:spcPts val="600"/>
              </a:spcBef>
              <a:buFont typeface="Arial" panose="020B0604020202020204" pitchFamily="34" charset="0"/>
              <a:buChar char="•"/>
            </a:pPr>
            <a:r>
              <a:rPr lang="en-US" sz="2400" dirty="0">
                <a:latin typeface="Century Gothic"/>
              </a:rPr>
              <a:t>Financial position </a:t>
            </a:r>
          </a:p>
          <a:p>
            <a:pPr marL="342900" indent="-342900" algn="just">
              <a:spcBef>
                <a:spcPts val="600"/>
              </a:spcBef>
              <a:buFont typeface="Arial" panose="020B0604020202020204" pitchFamily="34" charset="0"/>
              <a:buChar char="•"/>
            </a:pPr>
            <a:r>
              <a:rPr lang="en-US" sz="2400" dirty="0">
                <a:latin typeface="Century Gothic"/>
              </a:rPr>
              <a:t>Liabilities other than customers liabilities</a:t>
            </a:r>
          </a:p>
          <a:p>
            <a:pPr marL="342900" indent="-342900" algn="just">
              <a:buFont typeface="Arial" panose="020B0604020202020204" pitchFamily="34" charset="0"/>
              <a:buChar char="•"/>
            </a:pPr>
            <a:r>
              <a:rPr lang="en-US" sz="2400" dirty="0">
                <a:latin typeface="Century Gothic"/>
              </a:rPr>
              <a:t>Contingent liabilities</a:t>
            </a:r>
          </a:p>
          <a:p>
            <a:pPr marL="342900" indent="-342900" algn="just">
              <a:buFont typeface="Arial" panose="020B0604020202020204" pitchFamily="34" charset="0"/>
              <a:buChar char="•"/>
            </a:pPr>
            <a:r>
              <a:rPr lang="en-US" sz="2400" dirty="0">
                <a:latin typeface="Century Gothic"/>
              </a:rPr>
              <a:t>Off-chain assets or real world assets</a:t>
            </a:r>
          </a:p>
          <a:p>
            <a:pPr marL="342900" indent="-342900" algn="just">
              <a:buFont typeface="Arial" panose="020B0604020202020204" pitchFamily="34" charset="0"/>
              <a:buChar char="•"/>
            </a:pPr>
            <a:r>
              <a:rPr lang="en-US" sz="2400" dirty="0">
                <a:latin typeface="Century Gothic"/>
              </a:rPr>
              <a:t>Funds borrowed to boost Proof of Reserves</a:t>
            </a:r>
          </a:p>
        </p:txBody>
      </p:sp>
    </p:spTree>
    <p:extLst>
      <p:ext uri="{BB962C8B-B14F-4D97-AF65-F5344CB8AC3E}">
        <p14:creationId xmlns:p14="http://schemas.microsoft.com/office/powerpoint/2010/main" val="17045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2925F1-800C-6C65-628C-F943E5A3CA45}"/>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41078A3-68CA-06F3-C6FC-1869C3B7F67E}"/>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4" name="Slide Number Placeholder 2">
            <a:extLst>
              <a:ext uri="{FF2B5EF4-FFF2-40B4-BE49-F238E27FC236}">
                <a16:creationId xmlns:a16="http://schemas.microsoft.com/office/drawing/2014/main" id="{0CFCDC65-33E6-787C-F000-B0CA50E62B3D}"/>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34</a:t>
            </a:fld>
            <a:endParaRPr lang="en-US" sz="2000" dirty="0">
              <a:solidFill>
                <a:schemeClr val="tx1">
                  <a:lumMod val="50000"/>
                  <a:lumOff val="50000"/>
                </a:schemeClr>
              </a:solidFill>
            </a:endParaRPr>
          </a:p>
        </p:txBody>
      </p:sp>
      <p:grpSp>
        <p:nvGrpSpPr>
          <p:cNvPr id="6" name="Group 5">
            <a:extLst>
              <a:ext uri="{FF2B5EF4-FFF2-40B4-BE49-F238E27FC236}">
                <a16:creationId xmlns:a16="http://schemas.microsoft.com/office/drawing/2014/main" id="{E9152EEC-27CE-F70C-7DCE-D94E2516EE53}"/>
              </a:ext>
            </a:extLst>
          </p:cNvPr>
          <p:cNvGrpSpPr/>
          <p:nvPr/>
        </p:nvGrpSpPr>
        <p:grpSpPr>
          <a:xfrm>
            <a:off x="7056823" y="4697076"/>
            <a:ext cx="1818702" cy="1041660"/>
            <a:chOff x="1580822" y="6270754"/>
            <a:chExt cx="4432876" cy="1041660"/>
          </a:xfrm>
          <a:solidFill>
            <a:schemeClr val="bg1">
              <a:lumMod val="95000"/>
            </a:schemeClr>
          </a:solidFill>
        </p:grpSpPr>
        <p:sp>
          <p:nvSpPr>
            <p:cNvPr id="7" name="Rectangle 16">
              <a:extLst>
                <a:ext uri="{FF2B5EF4-FFF2-40B4-BE49-F238E27FC236}">
                  <a16:creationId xmlns:a16="http://schemas.microsoft.com/office/drawing/2014/main" id="{970C1942-863F-4BDB-5015-1CD651245D77}"/>
                </a:ext>
              </a:extLst>
            </p:cNvPr>
            <p:cNvSpPr>
              <a:spLocks/>
            </p:cNvSpPr>
            <p:nvPr/>
          </p:nvSpPr>
          <p:spPr bwMode="auto">
            <a:xfrm>
              <a:off x="1580822" y="6270754"/>
              <a:ext cx="4432876" cy="1041660"/>
            </a:xfrm>
            <a:prstGeom prst="rect">
              <a:avLst/>
            </a:prstGeom>
            <a:grpFill/>
            <a:ln w="12700" cap="flat">
              <a:noFill/>
              <a:prstDash val="solid"/>
              <a:miter lim="800000"/>
              <a:headEnd type="none" w="med" len="med"/>
              <a:tailEnd type="none" w="med" len="med"/>
            </a:ln>
          </p:spPr>
          <p:txBody>
            <a:bodyPr lIns="0" tIns="0" rIns="0" bIns="0"/>
            <a:lstStyle/>
            <a:p>
              <a:endParaRPr lang="en-US" dirty="0">
                <a:latin typeface="Open Sans Italic"/>
                <a:ea typeface="Open Sans"/>
                <a:cs typeface="Open Sans"/>
              </a:endParaRPr>
            </a:p>
          </p:txBody>
        </p:sp>
        <p:sp>
          <p:nvSpPr>
            <p:cNvPr id="8" name="Rectangle 17">
              <a:extLst>
                <a:ext uri="{FF2B5EF4-FFF2-40B4-BE49-F238E27FC236}">
                  <a16:creationId xmlns:a16="http://schemas.microsoft.com/office/drawing/2014/main" id="{FA0066EA-B2F6-C421-9BD8-69FFBC4D3257}"/>
                </a:ext>
              </a:extLst>
            </p:cNvPr>
            <p:cNvSpPr>
              <a:spLocks/>
            </p:cNvSpPr>
            <p:nvPr/>
          </p:nvSpPr>
          <p:spPr bwMode="auto">
            <a:xfrm>
              <a:off x="1635981" y="6466066"/>
              <a:ext cx="4348688" cy="670093"/>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US" sz="2000" dirty="0">
                  <a:latin typeface="Century Gothic"/>
                  <a:ea typeface="Open Sans"/>
                  <a:cs typeface="Century Gothic"/>
                  <a:sym typeface="Helvetica Neue" charset="0"/>
                </a:rPr>
                <a:t>ATOM</a:t>
              </a:r>
            </a:p>
          </p:txBody>
        </p:sp>
      </p:grpSp>
      <p:grpSp>
        <p:nvGrpSpPr>
          <p:cNvPr id="9" name="Group 8">
            <a:extLst>
              <a:ext uri="{FF2B5EF4-FFF2-40B4-BE49-F238E27FC236}">
                <a16:creationId xmlns:a16="http://schemas.microsoft.com/office/drawing/2014/main" id="{B81ADAA5-5498-F9FC-61E8-4AFA0C8B4C9D}"/>
              </a:ext>
            </a:extLst>
          </p:cNvPr>
          <p:cNvGrpSpPr/>
          <p:nvPr/>
        </p:nvGrpSpPr>
        <p:grpSpPr>
          <a:xfrm>
            <a:off x="7037594" y="6006054"/>
            <a:ext cx="1826021" cy="1041660"/>
            <a:chOff x="1593523" y="7845948"/>
            <a:chExt cx="4432876" cy="1041660"/>
          </a:xfrm>
          <a:solidFill>
            <a:schemeClr val="bg1">
              <a:lumMod val="95000"/>
            </a:schemeClr>
          </a:solidFill>
        </p:grpSpPr>
        <p:sp>
          <p:nvSpPr>
            <p:cNvPr id="10" name="Rectangle 34">
              <a:extLst>
                <a:ext uri="{FF2B5EF4-FFF2-40B4-BE49-F238E27FC236}">
                  <a16:creationId xmlns:a16="http://schemas.microsoft.com/office/drawing/2014/main" id="{423C29B9-F0C4-7410-A28E-AA6DB5C083BD}"/>
                </a:ext>
              </a:extLst>
            </p:cNvPr>
            <p:cNvSpPr>
              <a:spLocks/>
            </p:cNvSpPr>
            <p:nvPr/>
          </p:nvSpPr>
          <p:spPr bwMode="auto">
            <a:xfrm>
              <a:off x="1593523" y="7845948"/>
              <a:ext cx="4432876" cy="1041660"/>
            </a:xfrm>
            <a:prstGeom prst="rect">
              <a:avLst/>
            </a:prstGeom>
            <a:grpFill/>
            <a:ln w="12700" cap="flat">
              <a:noFill/>
              <a:prstDash val="solid"/>
              <a:miter lim="800000"/>
              <a:headEnd type="none" w="med" len="med"/>
              <a:tailEnd type="none" w="med" len="med"/>
            </a:ln>
          </p:spPr>
          <p:txBody>
            <a:bodyPr lIns="0" tIns="0" rIns="0" bIns="0"/>
            <a:lstStyle/>
            <a:p>
              <a:endParaRPr lang="en-US" dirty="0">
                <a:latin typeface="Open Sans Italic"/>
                <a:ea typeface="Open Sans"/>
                <a:cs typeface="Open Sans"/>
              </a:endParaRPr>
            </a:p>
          </p:txBody>
        </p:sp>
        <p:sp>
          <p:nvSpPr>
            <p:cNvPr id="11" name="Rectangle 35">
              <a:extLst>
                <a:ext uri="{FF2B5EF4-FFF2-40B4-BE49-F238E27FC236}">
                  <a16:creationId xmlns:a16="http://schemas.microsoft.com/office/drawing/2014/main" id="{3955EFC8-782D-1A79-FA6D-F140EC9858C6}"/>
                </a:ext>
              </a:extLst>
            </p:cNvPr>
            <p:cNvSpPr>
              <a:spLocks/>
            </p:cNvSpPr>
            <p:nvPr/>
          </p:nvSpPr>
          <p:spPr bwMode="auto">
            <a:xfrm>
              <a:off x="1677780" y="8041259"/>
              <a:ext cx="4346558" cy="670093"/>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US" sz="2000" dirty="0">
                  <a:solidFill>
                    <a:srgbClr val="000000"/>
                  </a:solidFill>
                  <a:latin typeface="Century Gothic"/>
                  <a:ea typeface="Open Sans"/>
                  <a:cs typeface="Century Gothic"/>
                  <a:sym typeface="Helvetica Neue" charset="0"/>
                </a:rPr>
                <a:t>AVAX</a:t>
              </a:r>
            </a:p>
          </p:txBody>
        </p:sp>
      </p:grpSp>
      <p:grpSp>
        <p:nvGrpSpPr>
          <p:cNvPr id="12" name="Group 11">
            <a:extLst>
              <a:ext uri="{FF2B5EF4-FFF2-40B4-BE49-F238E27FC236}">
                <a16:creationId xmlns:a16="http://schemas.microsoft.com/office/drawing/2014/main" id="{2516D547-C315-9B29-B7CF-C8AE4A2F0F41}"/>
              </a:ext>
            </a:extLst>
          </p:cNvPr>
          <p:cNvGrpSpPr/>
          <p:nvPr/>
        </p:nvGrpSpPr>
        <p:grpSpPr>
          <a:xfrm>
            <a:off x="7079453" y="7381331"/>
            <a:ext cx="1809079" cy="1041660"/>
            <a:chOff x="1614163" y="9433845"/>
            <a:chExt cx="4432876" cy="1041660"/>
          </a:xfrm>
          <a:solidFill>
            <a:schemeClr val="bg1">
              <a:lumMod val="95000"/>
            </a:schemeClr>
          </a:solidFill>
        </p:grpSpPr>
        <p:sp>
          <p:nvSpPr>
            <p:cNvPr id="13" name="Rectangle 22">
              <a:extLst>
                <a:ext uri="{FF2B5EF4-FFF2-40B4-BE49-F238E27FC236}">
                  <a16:creationId xmlns:a16="http://schemas.microsoft.com/office/drawing/2014/main" id="{E866509F-8AC5-178B-67F7-75CE6C32F151}"/>
                </a:ext>
              </a:extLst>
            </p:cNvPr>
            <p:cNvSpPr>
              <a:spLocks/>
            </p:cNvSpPr>
            <p:nvPr/>
          </p:nvSpPr>
          <p:spPr bwMode="auto">
            <a:xfrm>
              <a:off x="1614163" y="9433845"/>
              <a:ext cx="4432876" cy="1041660"/>
            </a:xfrm>
            <a:prstGeom prst="rect">
              <a:avLst/>
            </a:prstGeom>
            <a:grpFill/>
            <a:ln w="12700" cap="flat">
              <a:noFill/>
              <a:prstDash val="solid"/>
              <a:miter lim="800000"/>
              <a:headEnd type="none" w="med" len="med"/>
              <a:tailEnd type="none" w="med" len="med"/>
            </a:ln>
          </p:spPr>
          <p:txBody>
            <a:bodyPr lIns="0" tIns="0" rIns="0" bIns="0"/>
            <a:lstStyle/>
            <a:p>
              <a:endParaRPr lang="en-US" dirty="0">
                <a:latin typeface="Open Sans Italic"/>
                <a:ea typeface="Open Sans"/>
                <a:cs typeface="Open Sans"/>
              </a:endParaRPr>
            </a:p>
          </p:txBody>
        </p:sp>
        <p:sp>
          <p:nvSpPr>
            <p:cNvPr id="14" name="Rectangle 23">
              <a:extLst>
                <a:ext uri="{FF2B5EF4-FFF2-40B4-BE49-F238E27FC236}">
                  <a16:creationId xmlns:a16="http://schemas.microsoft.com/office/drawing/2014/main" id="{F9B5ABB3-AFED-A96F-9479-B0D3CF336E67}"/>
                </a:ext>
              </a:extLst>
            </p:cNvPr>
            <p:cNvSpPr>
              <a:spLocks/>
            </p:cNvSpPr>
            <p:nvPr/>
          </p:nvSpPr>
          <p:spPr bwMode="auto">
            <a:xfrm>
              <a:off x="1980924" y="9629156"/>
              <a:ext cx="3615207" cy="670093"/>
            </a:xfrm>
            <a:prstGeom prst="rect">
              <a:avLst/>
            </a:pr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US" sz="2000" dirty="0">
                  <a:solidFill>
                    <a:srgbClr val="000000"/>
                  </a:solidFill>
                  <a:latin typeface="Century Gothic"/>
                  <a:ea typeface="Open Sans"/>
                  <a:cs typeface="Century Gothic"/>
                  <a:sym typeface="Helvetica Neue" charset="0"/>
                </a:rPr>
                <a:t>AXS</a:t>
              </a:r>
            </a:p>
          </p:txBody>
        </p:sp>
      </p:grpSp>
      <p:grpSp>
        <p:nvGrpSpPr>
          <p:cNvPr id="15" name="Group 14">
            <a:extLst>
              <a:ext uri="{FF2B5EF4-FFF2-40B4-BE49-F238E27FC236}">
                <a16:creationId xmlns:a16="http://schemas.microsoft.com/office/drawing/2014/main" id="{079B9B73-CD0A-BA0E-6BC7-A18C2F3BFF84}"/>
              </a:ext>
            </a:extLst>
          </p:cNvPr>
          <p:cNvGrpSpPr/>
          <p:nvPr/>
        </p:nvGrpSpPr>
        <p:grpSpPr>
          <a:xfrm>
            <a:off x="7035854" y="8684271"/>
            <a:ext cx="1818702" cy="1041660"/>
            <a:chOff x="1580822" y="11072555"/>
            <a:chExt cx="4432876" cy="1041660"/>
          </a:xfrm>
          <a:solidFill>
            <a:schemeClr val="bg1">
              <a:lumMod val="95000"/>
            </a:schemeClr>
          </a:solidFill>
        </p:grpSpPr>
        <p:sp>
          <p:nvSpPr>
            <p:cNvPr id="16" name="Rectangle 28">
              <a:extLst>
                <a:ext uri="{FF2B5EF4-FFF2-40B4-BE49-F238E27FC236}">
                  <a16:creationId xmlns:a16="http://schemas.microsoft.com/office/drawing/2014/main" id="{6DCDB38E-C4F3-9020-AC13-0426EE40470A}"/>
                </a:ext>
              </a:extLst>
            </p:cNvPr>
            <p:cNvSpPr>
              <a:spLocks/>
            </p:cNvSpPr>
            <p:nvPr/>
          </p:nvSpPr>
          <p:spPr bwMode="auto">
            <a:xfrm>
              <a:off x="1580822" y="11072555"/>
              <a:ext cx="4432876" cy="1041660"/>
            </a:xfrm>
            <a:prstGeom prst="rect">
              <a:avLst/>
            </a:prstGeom>
            <a:grpFill/>
            <a:ln w="12700" cap="flat">
              <a:noFill/>
              <a:prstDash val="solid"/>
              <a:miter lim="800000"/>
              <a:headEnd type="none" w="med" len="med"/>
              <a:tailEnd type="none" w="med" len="med"/>
            </a:ln>
          </p:spPr>
          <p:txBody>
            <a:bodyPr lIns="0" tIns="0" rIns="0" bIns="0"/>
            <a:lstStyle/>
            <a:p>
              <a:endParaRPr lang="en-US" dirty="0">
                <a:latin typeface="Open Sans Italic"/>
                <a:ea typeface="Open Sans"/>
                <a:cs typeface="Open Sans"/>
              </a:endParaRPr>
            </a:p>
          </p:txBody>
        </p:sp>
        <p:sp>
          <p:nvSpPr>
            <p:cNvPr id="17" name="Rectangle 29">
              <a:extLst>
                <a:ext uri="{FF2B5EF4-FFF2-40B4-BE49-F238E27FC236}">
                  <a16:creationId xmlns:a16="http://schemas.microsoft.com/office/drawing/2014/main" id="{6588F727-07DE-DF48-EFFA-6B9E9C5EA55F}"/>
                </a:ext>
              </a:extLst>
            </p:cNvPr>
            <p:cNvSpPr>
              <a:spLocks/>
            </p:cNvSpPr>
            <p:nvPr/>
          </p:nvSpPr>
          <p:spPr bwMode="auto">
            <a:xfrm>
              <a:off x="2092063" y="11211422"/>
              <a:ext cx="3386577" cy="670093"/>
            </a:xfrm>
            <a:prstGeom prst="rect">
              <a:avLst/>
            </a:pr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US" sz="2000" dirty="0">
                  <a:solidFill>
                    <a:srgbClr val="000000"/>
                  </a:solidFill>
                  <a:latin typeface="Century Gothic"/>
                  <a:ea typeface="Open Sans"/>
                  <a:cs typeface="Century Gothic"/>
                  <a:sym typeface="Helvetica Neue" charset="0"/>
                </a:rPr>
                <a:t>BTC </a:t>
              </a:r>
            </a:p>
          </p:txBody>
        </p:sp>
      </p:grpSp>
      <p:sp>
        <p:nvSpPr>
          <p:cNvPr id="19" name="Rectangle 10">
            <a:extLst>
              <a:ext uri="{FF2B5EF4-FFF2-40B4-BE49-F238E27FC236}">
                <a16:creationId xmlns:a16="http://schemas.microsoft.com/office/drawing/2014/main" id="{0A6FBB81-8DBA-06B3-94D8-0274929B4D76}"/>
              </a:ext>
            </a:extLst>
          </p:cNvPr>
          <p:cNvSpPr>
            <a:spLocks/>
          </p:cNvSpPr>
          <p:nvPr/>
        </p:nvSpPr>
        <p:spPr bwMode="auto">
          <a:xfrm>
            <a:off x="2496930" y="4784725"/>
            <a:ext cx="2591136" cy="687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US" sz="2400" b="1" dirty="0">
                <a:solidFill>
                  <a:schemeClr val="bg1"/>
                </a:solidFill>
                <a:latin typeface="Century Gothic"/>
                <a:ea typeface="Open Sans"/>
                <a:cs typeface="Century Gothic"/>
                <a:sym typeface="Helvetica Neue" charset="0"/>
              </a:rPr>
              <a:t>Quarter 1 KRs</a:t>
            </a:r>
          </a:p>
        </p:txBody>
      </p:sp>
      <p:grpSp>
        <p:nvGrpSpPr>
          <p:cNvPr id="37" name="Group 11">
            <a:extLst>
              <a:ext uri="{FF2B5EF4-FFF2-40B4-BE49-F238E27FC236}">
                <a16:creationId xmlns:a16="http://schemas.microsoft.com/office/drawing/2014/main" id="{56F181EA-5425-D96F-1422-28EA977C7775}"/>
              </a:ext>
            </a:extLst>
          </p:cNvPr>
          <p:cNvGrpSpPr>
            <a:grpSpLocks/>
          </p:cNvGrpSpPr>
          <p:nvPr/>
        </p:nvGrpSpPr>
        <p:grpSpPr bwMode="auto">
          <a:xfrm>
            <a:off x="7035854" y="2239890"/>
            <a:ext cx="10533914" cy="701675"/>
            <a:chOff x="0" y="0"/>
            <a:chExt cx="12478" cy="441"/>
          </a:xfrm>
        </p:grpSpPr>
        <p:sp>
          <p:nvSpPr>
            <p:cNvPr id="40" name="AutoShape 6">
              <a:extLst>
                <a:ext uri="{FF2B5EF4-FFF2-40B4-BE49-F238E27FC236}">
                  <a16:creationId xmlns:a16="http://schemas.microsoft.com/office/drawing/2014/main" id="{393A9130-EEAA-A438-6BC1-F7FA72CB9E78}"/>
                </a:ext>
              </a:extLst>
            </p:cNvPr>
            <p:cNvSpPr>
              <a:spLocks/>
            </p:cNvSpPr>
            <p:nvPr/>
          </p:nvSpPr>
          <p:spPr bwMode="auto">
            <a:xfrm>
              <a:off x="2479" y="17"/>
              <a:ext cx="9999" cy="424"/>
            </a:xfrm>
            <a:prstGeom prst="roundRect">
              <a:avLst>
                <a:gd name="adj" fmla="val 47306"/>
              </a:avLst>
            </a:pr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dirty="0">
                <a:latin typeface="Open Sans Italic"/>
                <a:ea typeface="Open Sans"/>
                <a:cs typeface="Open Sans"/>
              </a:endParaRPr>
            </a:p>
          </p:txBody>
        </p:sp>
        <p:sp>
          <p:nvSpPr>
            <p:cNvPr id="41" name="AutoShape 7">
              <a:extLst>
                <a:ext uri="{FF2B5EF4-FFF2-40B4-BE49-F238E27FC236}">
                  <a16:creationId xmlns:a16="http://schemas.microsoft.com/office/drawing/2014/main" id="{21EB38C6-1574-39F7-92E6-2808B24C726A}"/>
                </a:ext>
              </a:extLst>
            </p:cNvPr>
            <p:cNvSpPr>
              <a:spLocks/>
            </p:cNvSpPr>
            <p:nvPr/>
          </p:nvSpPr>
          <p:spPr bwMode="auto">
            <a:xfrm>
              <a:off x="0" y="17"/>
              <a:ext cx="2240" cy="424"/>
            </a:xfrm>
            <a:prstGeom prst="roundRect">
              <a:avLst>
                <a:gd name="adj" fmla="val 47306"/>
              </a:avLst>
            </a:pr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dirty="0">
                <a:latin typeface="Open Sans Italic"/>
                <a:ea typeface="Open Sans"/>
                <a:cs typeface="Open Sans"/>
              </a:endParaRPr>
            </a:p>
          </p:txBody>
        </p:sp>
        <p:sp>
          <p:nvSpPr>
            <p:cNvPr id="42" name="Rectangle 8">
              <a:extLst>
                <a:ext uri="{FF2B5EF4-FFF2-40B4-BE49-F238E27FC236}">
                  <a16:creationId xmlns:a16="http://schemas.microsoft.com/office/drawing/2014/main" id="{A532B175-A324-863B-A201-8C9F6A8C6BCD}"/>
                </a:ext>
              </a:extLst>
            </p:cNvPr>
            <p:cNvSpPr>
              <a:spLocks/>
            </p:cNvSpPr>
            <p:nvPr/>
          </p:nvSpPr>
          <p:spPr bwMode="auto">
            <a:xfrm>
              <a:off x="2993" y="8"/>
              <a:ext cx="8903" cy="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US" sz="2400" b="1" dirty="0">
                  <a:solidFill>
                    <a:schemeClr val="bg1"/>
                  </a:solidFill>
                  <a:latin typeface="Century Gothic"/>
                  <a:ea typeface="Open Sans"/>
                  <a:cs typeface="Century Gothic"/>
                  <a:sym typeface="Helvetica Neue" charset="0"/>
                </a:rPr>
                <a:t>Public Address</a:t>
              </a:r>
            </a:p>
          </p:txBody>
        </p:sp>
        <p:sp>
          <p:nvSpPr>
            <p:cNvPr id="44" name="Rectangle 10">
              <a:extLst>
                <a:ext uri="{FF2B5EF4-FFF2-40B4-BE49-F238E27FC236}">
                  <a16:creationId xmlns:a16="http://schemas.microsoft.com/office/drawing/2014/main" id="{D9DF0EE7-419C-0E44-4EA9-C6BC9AE744D4}"/>
                </a:ext>
              </a:extLst>
            </p:cNvPr>
            <p:cNvSpPr>
              <a:spLocks/>
            </p:cNvSpPr>
            <p:nvPr/>
          </p:nvSpPr>
          <p:spPr bwMode="auto">
            <a:xfrm>
              <a:off x="265" y="0"/>
              <a:ext cx="1632"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US" sz="2400" b="1" dirty="0">
                  <a:solidFill>
                    <a:schemeClr val="bg1"/>
                  </a:solidFill>
                  <a:latin typeface="Century Gothic"/>
                  <a:ea typeface="Open Sans"/>
                  <a:cs typeface="Century Gothic"/>
                  <a:sym typeface="Helvetica Neue" charset="0"/>
                </a:rPr>
                <a:t>Coin </a:t>
              </a:r>
            </a:p>
          </p:txBody>
        </p:sp>
      </p:grpSp>
      <p:grpSp>
        <p:nvGrpSpPr>
          <p:cNvPr id="50" name="Group 49">
            <a:extLst>
              <a:ext uri="{FF2B5EF4-FFF2-40B4-BE49-F238E27FC236}">
                <a16:creationId xmlns:a16="http://schemas.microsoft.com/office/drawing/2014/main" id="{D44C473B-B541-F99E-5AED-F283A61EFFC9}"/>
              </a:ext>
            </a:extLst>
          </p:cNvPr>
          <p:cNvGrpSpPr/>
          <p:nvPr/>
        </p:nvGrpSpPr>
        <p:grpSpPr>
          <a:xfrm>
            <a:off x="6880113" y="3423551"/>
            <a:ext cx="2126970" cy="1041660"/>
            <a:chOff x="1298210" y="6270754"/>
            <a:chExt cx="4950468" cy="1041660"/>
          </a:xfrm>
        </p:grpSpPr>
        <p:sp>
          <p:nvSpPr>
            <p:cNvPr id="51" name="Rectangle 16">
              <a:extLst>
                <a:ext uri="{FF2B5EF4-FFF2-40B4-BE49-F238E27FC236}">
                  <a16:creationId xmlns:a16="http://schemas.microsoft.com/office/drawing/2014/main" id="{5FFBC141-BCD6-7093-9094-C688FB0691BC}"/>
                </a:ext>
              </a:extLst>
            </p:cNvPr>
            <p:cNvSpPr>
              <a:spLocks/>
            </p:cNvSpPr>
            <p:nvPr/>
          </p:nvSpPr>
          <p:spPr bwMode="auto">
            <a:xfrm>
              <a:off x="1580822" y="6270754"/>
              <a:ext cx="4432875" cy="1041660"/>
            </a:xfrm>
            <a:prstGeom prst="rect">
              <a:avLst/>
            </a:prstGeom>
            <a:solidFill>
              <a:schemeClr val="bg1">
                <a:lumMod val="95000"/>
              </a:schemeClr>
            </a:solidFill>
            <a:ln w="12700" cap="flat">
              <a:noFill/>
              <a:prstDash val="solid"/>
              <a:miter lim="800000"/>
              <a:headEnd type="none" w="med" len="med"/>
              <a:tailEnd type="none" w="med" len="med"/>
            </a:ln>
          </p:spPr>
          <p:txBody>
            <a:bodyPr lIns="0" tIns="0" rIns="0" bIns="0"/>
            <a:lstStyle/>
            <a:p>
              <a:endParaRPr lang="en-US" dirty="0">
                <a:latin typeface="Open Sans Italic"/>
                <a:ea typeface="Open Sans"/>
                <a:cs typeface="Open Sans"/>
              </a:endParaRPr>
            </a:p>
          </p:txBody>
        </p:sp>
        <p:sp>
          <p:nvSpPr>
            <p:cNvPr id="52" name="Rectangle 17">
              <a:extLst>
                <a:ext uri="{FF2B5EF4-FFF2-40B4-BE49-F238E27FC236}">
                  <a16:creationId xmlns:a16="http://schemas.microsoft.com/office/drawing/2014/main" id="{7FA51F68-E793-7AEE-5A90-C87BD7654FC2}"/>
                </a:ext>
              </a:extLst>
            </p:cNvPr>
            <p:cNvSpPr>
              <a:spLocks/>
            </p:cNvSpPr>
            <p:nvPr/>
          </p:nvSpPr>
          <p:spPr bwMode="auto">
            <a:xfrm>
              <a:off x="1298210" y="6466066"/>
              <a:ext cx="4950468" cy="670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IN" sz="2000" dirty="0">
                  <a:latin typeface="Century Gothic"/>
                  <a:ea typeface="Open Sans"/>
                  <a:cs typeface="Century Gothic"/>
                  <a:sym typeface="Helvetica Neue" charset="0"/>
                </a:rPr>
                <a:t>1</a:t>
              </a:r>
              <a:r>
                <a:rPr lang="en-US" sz="2000" dirty="0">
                  <a:latin typeface="Century Gothic"/>
                  <a:ea typeface="Open Sans"/>
                  <a:cs typeface="Century Gothic"/>
                  <a:sym typeface="Helvetica Neue" charset="0"/>
                </a:rPr>
                <a:t>INCH</a:t>
              </a:r>
            </a:p>
          </p:txBody>
        </p:sp>
      </p:grpSp>
      <p:grpSp>
        <p:nvGrpSpPr>
          <p:cNvPr id="54" name="Group 53">
            <a:extLst>
              <a:ext uri="{FF2B5EF4-FFF2-40B4-BE49-F238E27FC236}">
                <a16:creationId xmlns:a16="http://schemas.microsoft.com/office/drawing/2014/main" id="{7A853C3E-624B-E250-2D22-9CF7190CECF0}"/>
              </a:ext>
            </a:extLst>
          </p:cNvPr>
          <p:cNvGrpSpPr/>
          <p:nvPr/>
        </p:nvGrpSpPr>
        <p:grpSpPr>
          <a:xfrm>
            <a:off x="9135121" y="4694341"/>
            <a:ext cx="8420908" cy="1041660"/>
            <a:chOff x="7220354" y="6270754"/>
            <a:chExt cx="4432876" cy="1041660"/>
          </a:xfrm>
          <a:solidFill>
            <a:schemeClr val="bg1">
              <a:lumMod val="95000"/>
            </a:schemeClr>
          </a:solidFill>
        </p:grpSpPr>
        <p:sp>
          <p:nvSpPr>
            <p:cNvPr id="55" name="Rectangle 18">
              <a:extLst>
                <a:ext uri="{FF2B5EF4-FFF2-40B4-BE49-F238E27FC236}">
                  <a16:creationId xmlns:a16="http://schemas.microsoft.com/office/drawing/2014/main" id="{E0CCB80F-FE18-198C-220A-EA7F7D46C8AB}"/>
                </a:ext>
              </a:extLst>
            </p:cNvPr>
            <p:cNvSpPr>
              <a:spLocks/>
            </p:cNvSpPr>
            <p:nvPr/>
          </p:nvSpPr>
          <p:spPr bwMode="auto">
            <a:xfrm>
              <a:off x="7220354" y="6270754"/>
              <a:ext cx="4432876" cy="1041660"/>
            </a:xfrm>
            <a:prstGeom prst="rect">
              <a:avLst/>
            </a:prstGeom>
            <a:grpFill/>
            <a:ln w="12700" cap="flat">
              <a:noFill/>
              <a:prstDash val="solid"/>
              <a:miter lim="800000"/>
              <a:headEnd type="none" w="med" len="med"/>
              <a:tailEnd type="none" w="med" len="med"/>
            </a:ln>
          </p:spPr>
          <p:txBody>
            <a:bodyPr lIns="0" tIns="0" rIns="0" bIns="0"/>
            <a:lstStyle/>
            <a:p>
              <a:endParaRPr lang="en-US" dirty="0">
                <a:latin typeface="Open Sans Italic"/>
                <a:ea typeface="Open Sans"/>
                <a:cs typeface="Open Sans"/>
              </a:endParaRPr>
            </a:p>
          </p:txBody>
        </p:sp>
        <p:sp>
          <p:nvSpPr>
            <p:cNvPr id="56" name="Rectangle 19">
              <a:extLst>
                <a:ext uri="{FF2B5EF4-FFF2-40B4-BE49-F238E27FC236}">
                  <a16:creationId xmlns:a16="http://schemas.microsoft.com/office/drawing/2014/main" id="{B15FF8F1-45EE-4881-4CBE-B23E8AC56013}"/>
                </a:ext>
              </a:extLst>
            </p:cNvPr>
            <p:cNvSpPr>
              <a:spLocks/>
            </p:cNvSpPr>
            <p:nvPr/>
          </p:nvSpPr>
          <p:spPr bwMode="auto">
            <a:xfrm>
              <a:off x="7610930" y="6466066"/>
              <a:ext cx="3621558" cy="670093"/>
            </a:xfrm>
            <a:prstGeom prst="rect">
              <a:avLst/>
            </a:pr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2000" b="0" i="0" u="none" strike="noStrike" dirty="0">
                  <a:effectLst/>
                  <a:latin typeface="Century Gothic" panose="020B0502020202020204" pitchFamily="34" charset="0"/>
                  <a:hlinkClick r:id="rId2">
                    <a:extLst>
                      <a:ext uri="{A12FA001-AC4F-418D-AE19-62706E023703}">
                        <ahyp:hlinkClr xmlns:ahyp="http://schemas.microsoft.com/office/drawing/2018/hyperlinkcolor" val="tx"/>
                      </a:ext>
                    </a:extLst>
                  </a:hlinkClick>
                </a:rPr>
                <a:t>0xceAE7673553c90d0a3cd1A494dA35eDe63910cBF</a:t>
              </a:r>
              <a:endParaRPr lang="en-US" sz="2000" dirty="0">
                <a:solidFill>
                  <a:srgbClr val="000000"/>
                </a:solidFill>
                <a:latin typeface="Century Gothic"/>
                <a:ea typeface="Open Sans"/>
                <a:cs typeface="Century Gothic"/>
                <a:sym typeface="Helvetica Neue" charset="0"/>
              </a:endParaRPr>
            </a:p>
          </p:txBody>
        </p:sp>
      </p:grpSp>
      <p:grpSp>
        <p:nvGrpSpPr>
          <p:cNvPr id="57" name="Group 56">
            <a:extLst>
              <a:ext uri="{FF2B5EF4-FFF2-40B4-BE49-F238E27FC236}">
                <a16:creationId xmlns:a16="http://schemas.microsoft.com/office/drawing/2014/main" id="{D3A1D07A-D10E-8FC5-A5E4-58E7E786BF0C}"/>
              </a:ext>
            </a:extLst>
          </p:cNvPr>
          <p:cNvGrpSpPr/>
          <p:nvPr/>
        </p:nvGrpSpPr>
        <p:grpSpPr>
          <a:xfrm>
            <a:off x="9135121" y="6032204"/>
            <a:ext cx="8441145" cy="1041660"/>
            <a:chOff x="7220354" y="7845948"/>
            <a:chExt cx="4432876" cy="1041660"/>
          </a:xfrm>
          <a:solidFill>
            <a:schemeClr val="bg1">
              <a:lumMod val="95000"/>
            </a:schemeClr>
          </a:solidFill>
        </p:grpSpPr>
        <p:sp>
          <p:nvSpPr>
            <p:cNvPr id="58" name="Rectangle 36">
              <a:extLst>
                <a:ext uri="{FF2B5EF4-FFF2-40B4-BE49-F238E27FC236}">
                  <a16:creationId xmlns:a16="http://schemas.microsoft.com/office/drawing/2014/main" id="{9DD3575D-6456-0C4A-1550-FFE79107EBEE}"/>
                </a:ext>
              </a:extLst>
            </p:cNvPr>
            <p:cNvSpPr>
              <a:spLocks/>
            </p:cNvSpPr>
            <p:nvPr/>
          </p:nvSpPr>
          <p:spPr bwMode="auto">
            <a:xfrm>
              <a:off x="7220354" y="7845948"/>
              <a:ext cx="4432876" cy="1041660"/>
            </a:xfrm>
            <a:prstGeom prst="rect">
              <a:avLst/>
            </a:prstGeom>
            <a:grpFill/>
            <a:ln w="12700" cap="flat">
              <a:noFill/>
              <a:prstDash val="solid"/>
              <a:miter lim="800000"/>
              <a:headEnd type="none" w="med" len="med"/>
              <a:tailEnd type="none" w="med" len="med"/>
            </a:ln>
          </p:spPr>
          <p:txBody>
            <a:bodyPr lIns="0" tIns="0" rIns="0" bIns="0"/>
            <a:lstStyle/>
            <a:p>
              <a:endParaRPr lang="en-US" dirty="0">
                <a:latin typeface="Open Sans Italic"/>
                <a:ea typeface="Open Sans"/>
                <a:cs typeface="Open Sans"/>
              </a:endParaRPr>
            </a:p>
          </p:txBody>
        </p:sp>
        <p:sp>
          <p:nvSpPr>
            <p:cNvPr id="59" name="Rectangle 37">
              <a:extLst>
                <a:ext uri="{FF2B5EF4-FFF2-40B4-BE49-F238E27FC236}">
                  <a16:creationId xmlns:a16="http://schemas.microsoft.com/office/drawing/2014/main" id="{7A1E2ED2-E4A9-083B-5B31-FFA9EC004C7B}"/>
                </a:ext>
              </a:extLst>
            </p:cNvPr>
            <p:cNvSpPr>
              <a:spLocks/>
            </p:cNvSpPr>
            <p:nvPr/>
          </p:nvSpPr>
          <p:spPr bwMode="auto">
            <a:xfrm>
              <a:off x="7609124" y="8041259"/>
              <a:ext cx="3308998" cy="670093"/>
            </a:xfrm>
            <a:prstGeom prst="rect">
              <a:avLst/>
            </a:pr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2000" b="0" i="0" u="none" strike="noStrike" dirty="0">
                  <a:effectLst/>
                  <a:latin typeface="Century Gothic" panose="020B0502020202020204" pitchFamily="34" charset="0"/>
                  <a:hlinkClick r:id="rId3">
                    <a:extLst>
                      <a:ext uri="{A12FA001-AC4F-418D-AE19-62706E023703}">
                        <ahyp:hlinkClr xmlns:ahyp="http://schemas.microsoft.com/office/drawing/2018/hyperlinkcolor" val="tx"/>
                      </a:ext>
                    </a:extLst>
                  </a:hlinkClick>
                </a:rPr>
                <a:t>0xD4997FF5b5DAA7638E9f20857c4D563BFBC97B18</a:t>
              </a:r>
              <a:endParaRPr lang="en-US" sz="2000" dirty="0">
                <a:solidFill>
                  <a:srgbClr val="000000"/>
                </a:solidFill>
                <a:latin typeface="Century Gothic"/>
                <a:ea typeface="Open Sans"/>
                <a:cs typeface="Century Gothic"/>
                <a:sym typeface="Helvetica Neue" charset="0"/>
              </a:endParaRPr>
            </a:p>
          </p:txBody>
        </p:sp>
      </p:grpSp>
      <p:grpSp>
        <p:nvGrpSpPr>
          <p:cNvPr id="60" name="Group 59">
            <a:extLst>
              <a:ext uri="{FF2B5EF4-FFF2-40B4-BE49-F238E27FC236}">
                <a16:creationId xmlns:a16="http://schemas.microsoft.com/office/drawing/2014/main" id="{2C15ACD3-59B6-B2A4-1E91-6781F3E41CA4}"/>
              </a:ext>
            </a:extLst>
          </p:cNvPr>
          <p:cNvGrpSpPr/>
          <p:nvPr/>
        </p:nvGrpSpPr>
        <p:grpSpPr>
          <a:xfrm>
            <a:off x="9175166" y="7384507"/>
            <a:ext cx="8388880" cy="1041660"/>
            <a:chOff x="7220354" y="9408439"/>
            <a:chExt cx="4432876" cy="1041660"/>
          </a:xfrm>
          <a:solidFill>
            <a:schemeClr val="bg1">
              <a:lumMod val="95000"/>
            </a:schemeClr>
          </a:solidFill>
        </p:grpSpPr>
        <p:sp>
          <p:nvSpPr>
            <p:cNvPr id="61" name="Rectangle 24">
              <a:extLst>
                <a:ext uri="{FF2B5EF4-FFF2-40B4-BE49-F238E27FC236}">
                  <a16:creationId xmlns:a16="http://schemas.microsoft.com/office/drawing/2014/main" id="{0A857BD2-0296-EAE3-B713-57EFFD9C33A2}"/>
                </a:ext>
              </a:extLst>
            </p:cNvPr>
            <p:cNvSpPr>
              <a:spLocks/>
            </p:cNvSpPr>
            <p:nvPr/>
          </p:nvSpPr>
          <p:spPr bwMode="auto">
            <a:xfrm>
              <a:off x="7220354" y="9408439"/>
              <a:ext cx="4432876" cy="1041660"/>
            </a:xfrm>
            <a:prstGeom prst="rect">
              <a:avLst/>
            </a:prstGeom>
            <a:grpFill/>
            <a:ln w="12700" cap="flat">
              <a:noFill/>
              <a:prstDash val="solid"/>
              <a:miter lim="800000"/>
              <a:headEnd type="none" w="med" len="med"/>
              <a:tailEnd type="none" w="med" len="med"/>
            </a:ln>
          </p:spPr>
          <p:txBody>
            <a:bodyPr lIns="0" tIns="0" rIns="0" bIns="0"/>
            <a:lstStyle/>
            <a:p>
              <a:endParaRPr lang="en-US" dirty="0">
                <a:latin typeface="Open Sans Italic"/>
                <a:ea typeface="Open Sans"/>
                <a:cs typeface="Open Sans"/>
              </a:endParaRPr>
            </a:p>
          </p:txBody>
        </p:sp>
        <p:sp>
          <p:nvSpPr>
            <p:cNvPr id="62" name="Rectangle 25">
              <a:extLst>
                <a:ext uri="{FF2B5EF4-FFF2-40B4-BE49-F238E27FC236}">
                  <a16:creationId xmlns:a16="http://schemas.microsoft.com/office/drawing/2014/main" id="{FB476043-3D07-9035-D31B-53ED0889DFF5}"/>
                </a:ext>
              </a:extLst>
            </p:cNvPr>
            <p:cNvSpPr>
              <a:spLocks/>
            </p:cNvSpPr>
            <p:nvPr/>
          </p:nvSpPr>
          <p:spPr bwMode="auto">
            <a:xfrm>
              <a:off x="7600392" y="9591047"/>
              <a:ext cx="3212942" cy="670093"/>
            </a:xfrm>
            <a:prstGeom prst="rect">
              <a:avLst/>
            </a:pr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2000" b="0" i="0" u="none" strike="noStrike" dirty="0">
                  <a:effectLst/>
                  <a:latin typeface="Century Gothic" panose="020B0502020202020204" pitchFamily="34" charset="0"/>
                  <a:hlinkClick r:id="rId4">
                    <a:extLst>
                      <a:ext uri="{A12FA001-AC4F-418D-AE19-62706E023703}">
                        <ahyp:hlinkClr xmlns:ahyp="http://schemas.microsoft.com/office/drawing/2018/hyperlinkcolor" val="tx"/>
                      </a:ext>
                    </a:extLst>
                  </a:hlinkClick>
                </a:rPr>
                <a:t>0x758E2c2D1a362E2B3e613545e48285b03581EF43</a:t>
              </a:r>
              <a:endParaRPr lang="en-US" sz="2000" dirty="0">
                <a:latin typeface="Century Gothic" panose="020B0502020202020204" pitchFamily="34" charset="0"/>
                <a:ea typeface="Open Sans"/>
                <a:cs typeface="Century Gothic"/>
                <a:sym typeface="Helvetica Neue" charset="0"/>
              </a:endParaRPr>
            </a:p>
          </p:txBody>
        </p:sp>
      </p:grpSp>
      <p:grpSp>
        <p:nvGrpSpPr>
          <p:cNvPr id="63" name="Group 62">
            <a:extLst>
              <a:ext uri="{FF2B5EF4-FFF2-40B4-BE49-F238E27FC236}">
                <a16:creationId xmlns:a16="http://schemas.microsoft.com/office/drawing/2014/main" id="{07798664-8DE8-4E51-6EEE-C764328DC019}"/>
              </a:ext>
            </a:extLst>
          </p:cNvPr>
          <p:cNvGrpSpPr/>
          <p:nvPr/>
        </p:nvGrpSpPr>
        <p:grpSpPr>
          <a:xfrm>
            <a:off x="9135121" y="8664567"/>
            <a:ext cx="8388880" cy="1041660"/>
            <a:chOff x="7233056" y="11072555"/>
            <a:chExt cx="4432876" cy="1041660"/>
          </a:xfrm>
          <a:solidFill>
            <a:schemeClr val="bg1">
              <a:lumMod val="95000"/>
            </a:schemeClr>
          </a:solidFill>
        </p:grpSpPr>
        <p:sp>
          <p:nvSpPr>
            <p:cNvPr id="64" name="Rectangle 30">
              <a:extLst>
                <a:ext uri="{FF2B5EF4-FFF2-40B4-BE49-F238E27FC236}">
                  <a16:creationId xmlns:a16="http://schemas.microsoft.com/office/drawing/2014/main" id="{05722805-8EC1-A0F0-5CEA-C6E6AF49A234}"/>
                </a:ext>
              </a:extLst>
            </p:cNvPr>
            <p:cNvSpPr>
              <a:spLocks/>
            </p:cNvSpPr>
            <p:nvPr/>
          </p:nvSpPr>
          <p:spPr bwMode="auto">
            <a:xfrm>
              <a:off x="7233056" y="11072555"/>
              <a:ext cx="4432876" cy="1041660"/>
            </a:xfrm>
            <a:prstGeom prst="rect">
              <a:avLst/>
            </a:prstGeom>
            <a:grpFill/>
            <a:ln w="12700" cap="flat">
              <a:noFill/>
              <a:prstDash val="solid"/>
              <a:miter lim="800000"/>
              <a:headEnd type="none" w="med" len="med"/>
              <a:tailEnd type="none" w="med" len="med"/>
            </a:ln>
          </p:spPr>
          <p:txBody>
            <a:bodyPr lIns="0" tIns="0" rIns="0" bIns="0"/>
            <a:lstStyle/>
            <a:p>
              <a:endParaRPr lang="en-US" dirty="0">
                <a:latin typeface="Open Sans Italic"/>
                <a:ea typeface="Open Sans"/>
                <a:cs typeface="Open Sans"/>
              </a:endParaRPr>
            </a:p>
          </p:txBody>
        </p:sp>
        <p:sp>
          <p:nvSpPr>
            <p:cNvPr id="65" name="Rectangle 31">
              <a:extLst>
                <a:ext uri="{FF2B5EF4-FFF2-40B4-BE49-F238E27FC236}">
                  <a16:creationId xmlns:a16="http://schemas.microsoft.com/office/drawing/2014/main" id="{D79A6BD9-85DF-63BA-329B-805B08D5BD7A}"/>
                </a:ext>
              </a:extLst>
            </p:cNvPr>
            <p:cNvSpPr>
              <a:spLocks/>
            </p:cNvSpPr>
            <p:nvPr/>
          </p:nvSpPr>
          <p:spPr bwMode="auto">
            <a:xfrm>
              <a:off x="7615329" y="11239644"/>
              <a:ext cx="3807684" cy="670093"/>
            </a:xfrm>
            <a:prstGeom prst="rect">
              <a:avLst/>
            </a:pr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2000" b="0" i="0" u="none" strike="noStrike" dirty="0">
                  <a:effectLst/>
                  <a:latin typeface="Century Gothic" panose="020B0502020202020204" pitchFamily="34" charset="0"/>
                  <a:hlinkClick r:id="rId5">
                    <a:extLst>
                      <a:ext uri="{A12FA001-AC4F-418D-AE19-62706E023703}">
                        <ahyp:hlinkClr xmlns:ahyp="http://schemas.microsoft.com/office/drawing/2018/hyperlinkcolor" val="tx"/>
                      </a:ext>
                    </a:extLst>
                  </a:hlinkClick>
                </a:rPr>
                <a:t>1Jmih4f2hMT5b1dmKzTmbhngiUYq41F3hD</a:t>
              </a:r>
              <a:endParaRPr lang="en-US" sz="2000" dirty="0">
                <a:latin typeface="Century Gothic" panose="020B0502020202020204" pitchFamily="34" charset="0"/>
                <a:ea typeface="Open Sans"/>
                <a:cs typeface="Century Gothic"/>
                <a:sym typeface="Helvetica Neue" charset="0"/>
              </a:endParaRPr>
            </a:p>
          </p:txBody>
        </p:sp>
      </p:grpSp>
      <p:grpSp>
        <p:nvGrpSpPr>
          <p:cNvPr id="67" name="Group 66">
            <a:extLst>
              <a:ext uri="{FF2B5EF4-FFF2-40B4-BE49-F238E27FC236}">
                <a16:creationId xmlns:a16="http://schemas.microsoft.com/office/drawing/2014/main" id="{D37D4401-8AD9-B3FC-0A16-B5BE838ACAE3}"/>
              </a:ext>
            </a:extLst>
          </p:cNvPr>
          <p:cNvGrpSpPr/>
          <p:nvPr/>
        </p:nvGrpSpPr>
        <p:grpSpPr>
          <a:xfrm>
            <a:off x="9186953" y="3414023"/>
            <a:ext cx="8377093" cy="1041660"/>
            <a:chOff x="7220354" y="6270754"/>
            <a:chExt cx="4432876" cy="1041660"/>
          </a:xfrm>
          <a:solidFill>
            <a:schemeClr val="bg1">
              <a:lumMod val="95000"/>
            </a:schemeClr>
          </a:solidFill>
        </p:grpSpPr>
        <p:sp>
          <p:nvSpPr>
            <p:cNvPr id="68" name="Rectangle 18">
              <a:extLst>
                <a:ext uri="{FF2B5EF4-FFF2-40B4-BE49-F238E27FC236}">
                  <a16:creationId xmlns:a16="http://schemas.microsoft.com/office/drawing/2014/main" id="{0D3A0B3D-9C04-CF2E-32B0-EBDC122FE631}"/>
                </a:ext>
              </a:extLst>
            </p:cNvPr>
            <p:cNvSpPr>
              <a:spLocks/>
            </p:cNvSpPr>
            <p:nvPr/>
          </p:nvSpPr>
          <p:spPr bwMode="auto">
            <a:xfrm>
              <a:off x="7220354" y="6270754"/>
              <a:ext cx="4432876" cy="1041660"/>
            </a:xfrm>
            <a:prstGeom prst="rect">
              <a:avLst/>
            </a:prstGeom>
            <a:grpFill/>
            <a:ln w="12700" cap="flat">
              <a:noFill/>
              <a:prstDash val="solid"/>
              <a:miter lim="800000"/>
              <a:headEnd type="none" w="med" len="med"/>
              <a:tailEnd type="none" w="med" len="med"/>
            </a:ln>
          </p:spPr>
          <p:txBody>
            <a:bodyPr lIns="0" tIns="0" rIns="0" bIns="0"/>
            <a:lstStyle/>
            <a:p>
              <a:endParaRPr lang="en-US" dirty="0">
                <a:latin typeface="Open Sans Italic"/>
                <a:ea typeface="Open Sans"/>
                <a:cs typeface="Open Sans"/>
              </a:endParaRPr>
            </a:p>
          </p:txBody>
        </p:sp>
        <p:sp>
          <p:nvSpPr>
            <p:cNvPr id="69" name="Rectangle 19">
              <a:extLst>
                <a:ext uri="{FF2B5EF4-FFF2-40B4-BE49-F238E27FC236}">
                  <a16:creationId xmlns:a16="http://schemas.microsoft.com/office/drawing/2014/main" id="{B31364CA-FEB1-DD75-4BB2-20E468D70496}"/>
                </a:ext>
              </a:extLst>
            </p:cNvPr>
            <p:cNvSpPr>
              <a:spLocks/>
            </p:cNvSpPr>
            <p:nvPr/>
          </p:nvSpPr>
          <p:spPr bwMode="auto">
            <a:xfrm>
              <a:off x="7610930" y="6466066"/>
              <a:ext cx="3621558" cy="670093"/>
            </a:xfrm>
            <a:prstGeom prst="rect">
              <a:avLst/>
            </a:pr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2000" b="0" i="0" strike="noStrike" dirty="0">
                  <a:effectLst/>
                  <a:latin typeface="Century Gothic" panose="020B0502020202020204" pitchFamily="34" charset="0"/>
                  <a:hlinkClick r:id="rId6">
                    <a:extLst>
                      <a:ext uri="{A12FA001-AC4F-418D-AE19-62706E023703}">
                        <ahyp:hlinkClr xmlns:ahyp="http://schemas.microsoft.com/office/drawing/2018/hyperlinkcolor" val="tx"/>
                      </a:ext>
                    </a:extLst>
                  </a:hlinkClick>
                </a:rPr>
                <a:t>0x4cD3aa96836c133c9B9f27daFa7baF744D57404d</a:t>
              </a:r>
              <a:endParaRPr lang="en-US" sz="2000" dirty="0">
                <a:latin typeface="Century Gothic" panose="020B0502020202020204" pitchFamily="34" charset="0"/>
                <a:ea typeface="Open Sans"/>
                <a:cs typeface="Century Gothic"/>
                <a:sym typeface="Helvetica Neue" charset="0"/>
              </a:endParaRPr>
            </a:p>
            <a:p>
              <a:pPr algn="ctr"/>
              <a:endParaRPr lang="en-US" sz="2000" dirty="0">
                <a:ea typeface="Open Sans"/>
                <a:cs typeface="Century Gothic"/>
                <a:sym typeface="Helvetica Neue" charset="0"/>
              </a:endParaRPr>
            </a:p>
          </p:txBody>
        </p:sp>
      </p:grpSp>
      <p:sp>
        <p:nvSpPr>
          <p:cNvPr id="23" name="Arrow: Right 22">
            <a:extLst>
              <a:ext uri="{FF2B5EF4-FFF2-40B4-BE49-F238E27FC236}">
                <a16:creationId xmlns:a16="http://schemas.microsoft.com/office/drawing/2014/main" id="{815E68D5-5023-84F2-0764-0FC5B43B567A}"/>
              </a:ext>
            </a:extLst>
          </p:cNvPr>
          <p:cNvSpPr/>
          <p:nvPr/>
        </p:nvSpPr>
        <p:spPr>
          <a:xfrm>
            <a:off x="16116772" y="8945354"/>
            <a:ext cx="894522" cy="5194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feld 30">
            <a:extLst>
              <a:ext uri="{FF2B5EF4-FFF2-40B4-BE49-F238E27FC236}">
                <a16:creationId xmlns:a16="http://schemas.microsoft.com/office/drawing/2014/main" id="{B3EFA7BE-D2B4-6674-E547-D05F28F32998}"/>
              </a:ext>
            </a:extLst>
          </p:cNvPr>
          <p:cNvSpPr txBox="1"/>
          <p:nvPr/>
        </p:nvSpPr>
        <p:spPr>
          <a:xfrm>
            <a:off x="2146853" y="936092"/>
            <a:ext cx="20096922" cy="1015663"/>
          </a:xfrm>
          <a:prstGeom prst="rect">
            <a:avLst/>
          </a:prstGeom>
          <a:noFill/>
        </p:spPr>
        <p:txBody>
          <a:bodyPr wrap="square" rtlCol="0">
            <a:spAutoFit/>
          </a:bodyPr>
          <a:lstStyle/>
          <a:p>
            <a:pPr algn="ctr"/>
            <a:r>
              <a:rPr lang="de-DE" sz="6000" dirty="0">
                <a:latin typeface="Century Gothic"/>
                <a:cs typeface="Century Gothic"/>
              </a:rPr>
              <a:t>Verification of On-chain Assets </a:t>
            </a:r>
          </a:p>
        </p:txBody>
      </p:sp>
      <p:pic>
        <p:nvPicPr>
          <p:cNvPr id="5" name="Picture 4">
            <a:extLst>
              <a:ext uri="{FF2B5EF4-FFF2-40B4-BE49-F238E27FC236}">
                <a16:creationId xmlns:a16="http://schemas.microsoft.com/office/drawing/2014/main" id="{FF9BC55A-D1A8-1D06-3681-B7B4D8F4EC6B}"/>
              </a:ext>
            </a:extLst>
          </p:cNvPr>
          <p:cNvPicPr>
            <a:picLocks noChangeAspect="1"/>
          </p:cNvPicPr>
          <p:nvPr/>
        </p:nvPicPr>
        <p:blipFill>
          <a:blip r:embed="rId7"/>
          <a:stretch>
            <a:fillRect/>
          </a:stretch>
        </p:blipFill>
        <p:spPr>
          <a:xfrm>
            <a:off x="288920" y="239165"/>
            <a:ext cx="1105871" cy="893896"/>
          </a:xfrm>
          <a:prstGeom prst="rect">
            <a:avLst/>
          </a:prstGeom>
        </p:spPr>
      </p:pic>
    </p:spTree>
    <p:extLst>
      <p:ext uri="{BB962C8B-B14F-4D97-AF65-F5344CB8AC3E}">
        <p14:creationId xmlns:p14="http://schemas.microsoft.com/office/powerpoint/2010/main" val="2850794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800"/>
                                        <p:tgtEl>
                                          <p:spTgt spid="6"/>
                                        </p:tgtEl>
                                      </p:cBhvr>
                                    </p:animEffect>
                                  </p:childTnLst>
                                </p:cTn>
                              </p:par>
                              <p:par>
                                <p:cTn id="13" presetID="16" presetClass="entr" presetSubtype="37"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Vertical)">
                                      <p:cBhvr>
                                        <p:cTn id="15" dur="800"/>
                                        <p:tgtEl>
                                          <p:spTgt spid="9"/>
                                        </p:tgtEl>
                                      </p:cBhvr>
                                    </p:animEffect>
                                  </p:childTnLst>
                                </p:cTn>
                              </p:par>
                              <p:par>
                                <p:cTn id="16" presetID="16" presetClass="entr" presetSubtype="37"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800"/>
                                        <p:tgtEl>
                                          <p:spTgt spid="12"/>
                                        </p:tgtEl>
                                      </p:cBhvr>
                                    </p:animEffect>
                                  </p:childTnLst>
                                </p:cTn>
                              </p:par>
                              <p:par>
                                <p:cTn id="19" presetID="16" presetClass="entr" presetSubtype="37"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800"/>
                                        <p:tgtEl>
                                          <p:spTgt spid="15"/>
                                        </p:tgtEl>
                                      </p:cBhvr>
                                    </p:animEffect>
                                  </p:childTnLst>
                                </p:cTn>
                              </p:par>
                            </p:childTnLst>
                          </p:cTn>
                        </p:par>
                        <p:par>
                          <p:cTn id="22" fill="hold">
                            <p:stCondLst>
                              <p:cond delay="1300"/>
                            </p:stCondLst>
                            <p:childTnLst>
                              <p:par>
                                <p:cTn id="23" presetID="16" presetClass="entr" presetSubtype="37"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barn(outVertical)">
                                      <p:cBhvr>
                                        <p:cTn id="25" dur="800"/>
                                        <p:tgtEl>
                                          <p:spTgt spid="50"/>
                                        </p:tgtEl>
                                      </p:cBhvr>
                                    </p:animEffect>
                                  </p:childTnLst>
                                </p:cTn>
                              </p:par>
                              <p:par>
                                <p:cTn id="26" presetID="16" presetClass="entr" presetSubtype="37"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barn(outVertical)">
                                      <p:cBhvr>
                                        <p:cTn id="28" dur="800"/>
                                        <p:tgtEl>
                                          <p:spTgt spid="54"/>
                                        </p:tgtEl>
                                      </p:cBhvr>
                                    </p:animEffect>
                                  </p:childTnLst>
                                </p:cTn>
                              </p:par>
                              <p:par>
                                <p:cTn id="29" presetID="16" presetClass="entr" presetSubtype="37"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barn(outVertical)">
                                      <p:cBhvr>
                                        <p:cTn id="31" dur="800"/>
                                        <p:tgtEl>
                                          <p:spTgt spid="57"/>
                                        </p:tgtEl>
                                      </p:cBhvr>
                                    </p:animEffect>
                                  </p:childTnLst>
                                </p:cTn>
                              </p:par>
                              <p:par>
                                <p:cTn id="32" presetID="16" presetClass="entr" presetSubtype="37" fill="hold"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barn(outVertical)">
                                      <p:cBhvr>
                                        <p:cTn id="34" dur="800"/>
                                        <p:tgtEl>
                                          <p:spTgt spid="60"/>
                                        </p:tgtEl>
                                      </p:cBhvr>
                                    </p:animEffect>
                                  </p:childTnLst>
                                </p:cTn>
                              </p:par>
                              <p:par>
                                <p:cTn id="35" presetID="16" presetClass="entr" presetSubtype="37"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barn(outVertical)">
                                      <p:cBhvr>
                                        <p:cTn id="37" dur="800"/>
                                        <p:tgtEl>
                                          <p:spTgt spid="63"/>
                                        </p:tgtEl>
                                      </p:cBhvr>
                                    </p:animEffect>
                                  </p:childTnLst>
                                </p:cTn>
                              </p:par>
                              <p:par>
                                <p:cTn id="38" presetID="16" presetClass="entr" presetSubtype="37" fill="hold" nodeType="with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barn(outVertical)">
                                      <p:cBhvr>
                                        <p:cTn id="40" dur="8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2925F1-800C-6C65-628C-F943E5A3CA45}"/>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41078A3-68CA-06F3-C6FC-1869C3B7F67E}"/>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4" name="Slide Number Placeholder 2">
            <a:extLst>
              <a:ext uri="{FF2B5EF4-FFF2-40B4-BE49-F238E27FC236}">
                <a16:creationId xmlns:a16="http://schemas.microsoft.com/office/drawing/2014/main" id="{0CFCDC65-33E6-787C-F000-B0CA50E62B3D}"/>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35</a:t>
            </a:fld>
            <a:endParaRPr lang="en-US" sz="2000" dirty="0">
              <a:solidFill>
                <a:schemeClr val="tx1">
                  <a:lumMod val="50000"/>
                  <a:lumOff val="50000"/>
                </a:schemeClr>
              </a:solidFill>
            </a:endParaRPr>
          </a:p>
        </p:txBody>
      </p:sp>
      <p:sp>
        <p:nvSpPr>
          <p:cNvPr id="7" name="Textfeld 30">
            <a:extLst>
              <a:ext uri="{FF2B5EF4-FFF2-40B4-BE49-F238E27FC236}">
                <a16:creationId xmlns:a16="http://schemas.microsoft.com/office/drawing/2014/main" id="{DE8608B0-5A21-B0A9-33A4-989F91A7498A}"/>
              </a:ext>
            </a:extLst>
          </p:cNvPr>
          <p:cNvSpPr txBox="1"/>
          <p:nvPr/>
        </p:nvSpPr>
        <p:spPr>
          <a:xfrm>
            <a:off x="2293933" y="501734"/>
            <a:ext cx="20088990" cy="1015663"/>
          </a:xfrm>
          <a:prstGeom prst="rect">
            <a:avLst/>
          </a:prstGeom>
          <a:noFill/>
        </p:spPr>
        <p:txBody>
          <a:bodyPr wrap="square" rtlCol="0">
            <a:spAutoFit/>
          </a:bodyPr>
          <a:lstStyle/>
          <a:p>
            <a:pPr algn="ctr"/>
            <a:r>
              <a:rPr lang="de-DE" sz="6000" dirty="0">
                <a:latin typeface="Century Gothic"/>
                <a:cs typeface="Century Gothic"/>
              </a:rPr>
              <a:t>Wallet    </a:t>
            </a:r>
          </a:p>
        </p:txBody>
      </p:sp>
      <p:pic>
        <p:nvPicPr>
          <p:cNvPr id="8" name="Picture 7">
            <a:extLst>
              <a:ext uri="{FF2B5EF4-FFF2-40B4-BE49-F238E27FC236}">
                <a16:creationId xmlns:a16="http://schemas.microsoft.com/office/drawing/2014/main" id="{C9256462-66F3-E75C-ACDC-1916F854BC93}"/>
              </a:ext>
            </a:extLst>
          </p:cNvPr>
          <p:cNvPicPr>
            <a:picLocks noChangeAspect="1"/>
          </p:cNvPicPr>
          <p:nvPr/>
        </p:nvPicPr>
        <p:blipFill>
          <a:blip r:embed="rId2"/>
          <a:stretch>
            <a:fillRect/>
          </a:stretch>
        </p:blipFill>
        <p:spPr>
          <a:xfrm>
            <a:off x="2293932" y="2233658"/>
            <a:ext cx="19799308" cy="9248684"/>
          </a:xfrm>
          <a:prstGeom prst="rect">
            <a:avLst/>
          </a:prstGeom>
          <a:ln w="28575">
            <a:solidFill>
              <a:schemeClr val="bg1">
                <a:lumMod val="85000"/>
              </a:schemeClr>
            </a:solidFill>
          </a:ln>
        </p:spPr>
      </p:pic>
      <p:pic>
        <p:nvPicPr>
          <p:cNvPr id="5" name="Picture 4">
            <a:extLst>
              <a:ext uri="{FF2B5EF4-FFF2-40B4-BE49-F238E27FC236}">
                <a16:creationId xmlns:a16="http://schemas.microsoft.com/office/drawing/2014/main" id="{22FF7BE0-EA47-DFBE-E204-A6B8913C4EC8}"/>
              </a:ext>
            </a:extLst>
          </p:cNvPr>
          <p:cNvPicPr>
            <a:picLocks noChangeAspect="1"/>
          </p:cNvPicPr>
          <p:nvPr/>
        </p:nvPicPr>
        <p:blipFill>
          <a:blip r:embed="rId3"/>
          <a:stretch>
            <a:fillRect/>
          </a:stretch>
        </p:blipFill>
        <p:spPr>
          <a:xfrm>
            <a:off x="288920" y="239165"/>
            <a:ext cx="1105871" cy="893896"/>
          </a:xfrm>
          <a:prstGeom prst="rect">
            <a:avLst/>
          </a:prstGeom>
        </p:spPr>
      </p:pic>
    </p:spTree>
    <p:extLst>
      <p:ext uri="{BB962C8B-B14F-4D97-AF65-F5344CB8AC3E}">
        <p14:creationId xmlns:p14="http://schemas.microsoft.com/office/powerpoint/2010/main" val="857681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2925F1-800C-6C65-628C-F943E5A3CA45}"/>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41078A3-68CA-06F3-C6FC-1869C3B7F67E}"/>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4" name="Slide Number Placeholder 2">
            <a:extLst>
              <a:ext uri="{FF2B5EF4-FFF2-40B4-BE49-F238E27FC236}">
                <a16:creationId xmlns:a16="http://schemas.microsoft.com/office/drawing/2014/main" id="{0CFCDC65-33E6-787C-F000-B0CA50E62B3D}"/>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36</a:t>
            </a:fld>
            <a:endParaRPr lang="en-US" sz="2000" dirty="0">
              <a:solidFill>
                <a:schemeClr val="tx1">
                  <a:lumMod val="50000"/>
                  <a:lumOff val="50000"/>
                </a:schemeClr>
              </a:solidFill>
            </a:endParaRPr>
          </a:p>
        </p:txBody>
      </p:sp>
      <p:sp>
        <p:nvSpPr>
          <p:cNvPr id="5" name="Textfeld 30">
            <a:extLst>
              <a:ext uri="{FF2B5EF4-FFF2-40B4-BE49-F238E27FC236}">
                <a16:creationId xmlns:a16="http://schemas.microsoft.com/office/drawing/2014/main" id="{56138234-83E0-BA62-E554-D6CF13FA2B8C}"/>
              </a:ext>
            </a:extLst>
          </p:cNvPr>
          <p:cNvSpPr txBox="1"/>
          <p:nvPr/>
        </p:nvSpPr>
        <p:spPr>
          <a:xfrm>
            <a:off x="2146853" y="501734"/>
            <a:ext cx="20236070" cy="1015663"/>
          </a:xfrm>
          <a:prstGeom prst="rect">
            <a:avLst/>
          </a:prstGeom>
          <a:noFill/>
        </p:spPr>
        <p:txBody>
          <a:bodyPr wrap="square" rtlCol="0">
            <a:spAutoFit/>
          </a:bodyPr>
          <a:lstStyle/>
          <a:p>
            <a:pPr algn="ctr"/>
            <a:r>
              <a:rPr lang="de-DE" sz="6000" dirty="0">
                <a:latin typeface="Century Gothic"/>
                <a:cs typeface="Century Gothic"/>
              </a:rPr>
              <a:t>Exclusive Control of Private Keys </a:t>
            </a:r>
          </a:p>
        </p:txBody>
      </p:sp>
      <p:sp>
        <p:nvSpPr>
          <p:cNvPr id="6" name="TextBox 5">
            <a:extLst>
              <a:ext uri="{FF2B5EF4-FFF2-40B4-BE49-F238E27FC236}">
                <a16:creationId xmlns:a16="http://schemas.microsoft.com/office/drawing/2014/main" id="{FE302289-CA3A-6F00-EA56-8248EF225218}"/>
              </a:ext>
            </a:extLst>
          </p:cNvPr>
          <p:cNvSpPr txBox="1"/>
          <p:nvPr/>
        </p:nvSpPr>
        <p:spPr>
          <a:xfrm>
            <a:off x="3576359" y="8046326"/>
            <a:ext cx="17751287" cy="3046988"/>
          </a:xfrm>
          <a:prstGeom prst="rect">
            <a:avLst/>
          </a:prstGeom>
          <a:noFill/>
        </p:spPr>
        <p:txBody>
          <a:bodyPr wrap="square" rtlCol="0">
            <a:spAutoFit/>
          </a:bodyPr>
          <a:lstStyle/>
          <a:p>
            <a:pPr algn="just"/>
            <a:r>
              <a:rPr lang="en-US" sz="2400" dirty="0">
                <a:latin typeface="Century Gothic"/>
              </a:rPr>
              <a:t>One way to verify if the holder of crypto coins has exclusive control over Private Key is to ask the holder to sign a message using their Private Key. The holder can then provide the signed message, along with the public address associated with the Private Key, to a third party for verification. If the signature is valid and corresponds to the public address , it is likely that the holder has exclusive control over the Private Key. </a:t>
            </a:r>
          </a:p>
          <a:p>
            <a:pPr algn="just"/>
            <a:endParaRPr lang="en-US" sz="2400" dirty="0">
              <a:latin typeface="Century Gothic"/>
            </a:endParaRPr>
          </a:p>
          <a:p>
            <a:pPr algn="just"/>
            <a:r>
              <a:rPr lang="en-US" sz="2400" dirty="0">
                <a:latin typeface="Century Gothic"/>
              </a:rPr>
              <a:t>It is important to note that a person can prove his control over the Private Key but it doesn’t mean that person is the true owner of the private key.</a:t>
            </a:r>
          </a:p>
          <a:p>
            <a:pPr algn="just"/>
            <a:endParaRPr lang="en-US" sz="2400" dirty="0">
              <a:latin typeface="Century Gothic"/>
            </a:endParaRPr>
          </a:p>
        </p:txBody>
      </p:sp>
      <p:pic>
        <p:nvPicPr>
          <p:cNvPr id="8" name="Picture 7">
            <a:extLst>
              <a:ext uri="{FF2B5EF4-FFF2-40B4-BE49-F238E27FC236}">
                <a16:creationId xmlns:a16="http://schemas.microsoft.com/office/drawing/2014/main" id="{5BD31E06-D654-BD26-B0FF-67CEFC95EED5}"/>
              </a:ext>
            </a:extLst>
          </p:cNvPr>
          <p:cNvPicPr>
            <a:picLocks noChangeAspect="1"/>
          </p:cNvPicPr>
          <p:nvPr/>
        </p:nvPicPr>
        <p:blipFill>
          <a:blip r:embed="rId2"/>
          <a:stretch>
            <a:fillRect/>
          </a:stretch>
        </p:blipFill>
        <p:spPr>
          <a:xfrm>
            <a:off x="7315674" y="2201159"/>
            <a:ext cx="9755823" cy="5576570"/>
          </a:xfrm>
          <a:prstGeom prst="rect">
            <a:avLst/>
          </a:prstGeom>
        </p:spPr>
      </p:pic>
      <p:pic>
        <p:nvPicPr>
          <p:cNvPr id="7" name="Picture 6">
            <a:extLst>
              <a:ext uri="{FF2B5EF4-FFF2-40B4-BE49-F238E27FC236}">
                <a16:creationId xmlns:a16="http://schemas.microsoft.com/office/drawing/2014/main" id="{62C7AA3F-2DCD-AC32-6489-65247FBCFE72}"/>
              </a:ext>
            </a:extLst>
          </p:cNvPr>
          <p:cNvPicPr>
            <a:picLocks noChangeAspect="1"/>
          </p:cNvPicPr>
          <p:nvPr/>
        </p:nvPicPr>
        <p:blipFill>
          <a:blip r:embed="rId3"/>
          <a:stretch>
            <a:fillRect/>
          </a:stretch>
        </p:blipFill>
        <p:spPr>
          <a:xfrm>
            <a:off x="288920" y="239165"/>
            <a:ext cx="1105871" cy="893896"/>
          </a:xfrm>
          <a:prstGeom prst="rect">
            <a:avLst/>
          </a:prstGeom>
        </p:spPr>
      </p:pic>
    </p:spTree>
    <p:extLst>
      <p:ext uri="{BB962C8B-B14F-4D97-AF65-F5344CB8AC3E}">
        <p14:creationId xmlns:p14="http://schemas.microsoft.com/office/powerpoint/2010/main" val="998292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25B51FDE-8CE1-4B0F-BAA3-965A613B9CCB}"/>
              </a:ext>
            </a:extLst>
          </p:cNvPr>
          <p:cNvPicPr>
            <a:picLocks noChangeAspect="1" noChangeArrowheads="1"/>
          </p:cNvPicPr>
          <p:nvPr/>
        </p:nvPicPr>
        <p:blipFill rotWithShape="1">
          <a:blip r:embed="rId2"/>
          <a:srcRect t="8670" r="1" b="39466"/>
          <a:stretch/>
        </p:blipFill>
        <p:spPr bwMode="auto">
          <a:xfrm>
            <a:off x="1587" y="1"/>
            <a:ext cx="24433360" cy="13715998"/>
          </a:xfrm>
          <a:prstGeom prst="rect">
            <a:avLst/>
          </a:prstGeom>
          <a:noFill/>
        </p:spPr>
      </p:pic>
      <p:sp>
        <p:nvSpPr>
          <p:cNvPr id="2" name="TextBox 1">
            <a:extLst>
              <a:ext uri="{FF2B5EF4-FFF2-40B4-BE49-F238E27FC236}">
                <a16:creationId xmlns:a16="http://schemas.microsoft.com/office/drawing/2014/main" id="{7A3B9112-BEE6-1599-8165-EAF9ECB9392A}"/>
              </a:ext>
            </a:extLst>
          </p:cNvPr>
          <p:cNvSpPr txBox="1"/>
          <p:nvPr/>
        </p:nvSpPr>
        <p:spPr>
          <a:xfrm>
            <a:off x="14569852" y="7578080"/>
            <a:ext cx="9802321" cy="1815882"/>
          </a:xfrm>
          <a:prstGeom prst="rect">
            <a:avLst/>
          </a:prstGeom>
          <a:noFill/>
        </p:spPr>
        <p:txBody>
          <a:bodyPr wrap="square" rtlCol="0">
            <a:spAutoFit/>
          </a:bodyPr>
          <a:lstStyle/>
          <a:p>
            <a:r>
              <a:rPr lang="en-US" altLang="x-none" sz="3600" dirty="0">
                <a:solidFill>
                  <a:srgbClr val="FFFFFF"/>
                </a:solidFill>
                <a:latin typeface="Century Gothic" panose="020B0502020202020204" pitchFamily="34" charset="0"/>
                <a:ea typeface="Open Sans" panose="020B0606030504020204" pitchFamily="34" charset="0"/>
                <a:cs typeface="Open Sans" panose="020B0606030504020204" pitchFamily="34" charset="0"/>
                <a:sym typeface="Poppins Medium" charset="0"/>
              </a:rPr>
              <a:t>“No matter how complex things are, basically everything is simple”.</a:t>
            </a:r>
            <a:endParaRPr lang="x-none" altLang="x-none" sz="3600" dirty="0">
              <a:solidFill>
                <a:srgbClr val="FFFFFF"/>
              </a:solidFill>
              <a:latin typeface="Century Gothic" panose="020B0502020202020204" pitchFamily="34" charset="0"/>
              <a:ea typeface="Open Sans" panose="020B0606030504020204" pitchFamily="34" charset="0"/>
              <a:cs typeface="Open Sans" panose="020B0606030504020204" pitchFamily="34" charset="0"/>
              <a:sym typeface="Poppins Medium" charset="0"/>
            </a:endParaRPr>
          </a:p>
          <a:p>
            <a:pPr algn="ctr"/>
            <a:endParaRPr lang="en-US" sz="4000" dirty="0"/>
          </a:p>
        </p:txBody>
      </p:sp>
      <p:sp>
        <p:nvSpPr>
          <p:cNvPr id="3" name="TextBox 2">
            <a:extLst>
              <a:ext uri="{FF2B5EF4-FFF2-40B4-BE49-F238E27FC236}">
                <a16:creationId xmlns:a16="http://schemas.microsoft.com/office/drawing/2014/main" id="{26CE6538-5A15-03CF-F95C-3CAB89C0FCE2}"/>
              </a:ext>
            </a:extLst>
          </p:cNvPr>
          <p:cNvSpPr txBox="1"/>
          <p:nvPr/>
        </p:nvSpPr>
        <p:spPr>
          <a:xfrm>
            <a:off x="14632627" y="2393505"/>
            <a:ext cx="9802321" cy="830997"/>
          </a:xfrm>
          <a:prstGeom prst="rect">
            <a:avLst/>
          </a:prstGeom>
          <a:noFill/>
        </p:spPr>
        <p:txBody>
          <a:bodyPr wrap="square" rtlCol="0">
            <a:spAutoFit/>
          </a:bodyPr>
          <a:lstStyle/>
          <a:p>
            <a:r>
              <a:rPr lang="en-US" altLang="x-none" sz="4800" b="1" dirty="0">
                <a:solidFill>
                  <a:srgbClr val="FFFFFF"/>
                </a:solidFill>
                <a:latin typeface="Century Gothic" panose="020B0502020202020204" pitchFamily="34" charset="0"/>
                <a:ea typeface="Open Sans" panose="020B0606030504020204" pitchFamily="34" charset="0"/>
                <a:cs typeface="Open Sans" panose="020B0606030504020204" pitchFamily="34" charset="0"/>
                <a:sym typeface="Poppins Medium" charset="0"/>
              </a:rPr>
              <a:t>Questions</a:t>
            </a:r>
            <a:endParaRPr lang="en-US" sz="4800" b="1" dirty="0"/>
          </a:p>
        </p:txBody>
      </p:sp>
      <p:sp>
        <p:nvSpPr>
          <p:cNvPr id="4" name="Slide Number Placeholder 3">
            <a:extLst>
              <a:ext uri="{FF2B5EF4-FFF2-40B4-BE49-F238E27FC236}">
                <a16:creationId xmlns:a16="http://schemas.microsoft.com/office/drawing/2014/main" id="{FB20A1D1-BDFB-EA40-0124-9B2F59CE683F}"/>
              </a:ext>
            </a:extLst>
          </p:cNvPr>
          <p:cNvSpPr>
            <a:spLocks noGrp="1"/>
          </p:cNvSpPr>
          <p:nvPr>
            <p:ph type="sldNum" sz="quarter" idx="12"/>
          </p:nvPr>
        </p:nvSpPr>
        <p:spPr/>
        <p:txBody>
          <a:bodyPr/>
          <a:lstStyle/>
          <a:p>
            <a:fld id="{06A89730-4BA7-4A6E-9ADF-70FD5E03A14E}" type="slidenum">
              <a:rPr lang="en-US" smtClean="0"/>
              <a:t>37</a:t>
            </a:fld>
            <a:endParaRPr lang="en-US"/>
          </a:p>
        </p:txBody>
      </p:sp>
    </p:spTree>
    <p:extLst>
      <p:ext uri="{BB962C8B-B14F-4D97-AF65-F5344CB8AC3E}">
        <p14:creationId xmlns:p14="http://schemas.microsoft.com/office/powerpoint/2010/main" val="326749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8">
            <a:extLst>
              <a:ext uri="{FF2B5EF4-FFF2-40B4-BE49-F238E27FC236}">
                <a16:creationId xmlns:a16="http://schemas.microsoft.com/office/drawing/2014/main" id="{5E949AA0-BB02-4094-9986-A73284CAF03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9459" b="9459"/>
          <a:stretch/>
        </p:blipFill>
        <p:spPr>
          <a:xfrm>
            <a:off x="915987" y="0"/>
            <a:ext cx="22555200" cy="13716000"/>
          </a:xfrm>
          <a:prstGeom prst="rect">
            <a:avLst/>
          </a:prstGeom>
        </p:spPr>
      </p:pic>
      <p:sp>
        <p:nvSpPr>
          <p:cNvPr id="4" name="Rectangle 3">
            <a:extLst>
              <a:ext uri="{FF2B5EF4-FFF2-40B4-BE49-F238E27FC236}">
                <a16:creationId xmlns:a16="http://schemas.microsoft.com/office/drawing/2014/main" id="{DBCF7E28-B973-4CB3-8776-E3D69C7E8301}"/>
              </a:ext>
            </a:extLst>
          </p:cNvPr>
          <p:cNvSpPr/>
          <p:nvPr/>
        </p:nvSpPr>
        <p:spPr>
          <a:xfrm>
            <a:off x="1587" y="0"/>
            <a:ext cx="24384000" cy="13716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00"/>
          </a:p>
        </p:txBody>
      </p:sp>
      <p:grpSp>
        <p:nvGrpSpPr>
          <p:cNvPr id="26" name="Group 25">
            <a:extLst>
              <a:ext uri="{FF2B5EF4-FFF2-40B4-BE49-F238E27FC236}">
                <a16:creationId xmlns:a16="http://schemas.microsoft.com/office/drawing/2014/main" id="{5F3F7E4E-9733-4AD4-BC49-2C3377BA83B6}"/>
              </a:ext>
            </a:extLst>
          </p:cNvPr>
          <p:cNvGrpSpPr/>
          <p:nvPr/>
        </p:nvGrpSpPr>
        <p:grpSpPr>
          <a:xfrm>
            <a:off x="7890831" y="2590802"/>
            <a:ext cx="8605512" cy="8534400"/>
            <a:chOff x="4476751" y="1823133"/>
            <a:chExt cx="3238498" cy="3211735"/>
          </a:xfrm>
        </p:grpSpPr>
        <p:sp>
          <p:nvSpPr>
            <p:cNvPr id="19" name="Rectangle 18">
              <a:extLst>
                <a:ext uri="{FF2B5EF4-FFF2-40B4-BE49-F238E27FC236}">
                  <a16:creationId xmlns:a16="http://schemas.microsoft.com/office/drawing/2014/main" id="{41D4666B-8923-4263-99D7-244DB3B4EEF3}"/>
                </a:ext>
              </a:extLst>
            </p:cNvPr>
            <p:cNvSpPr/>
            <p:nvPr/>
          </p:nvSpPr>
          <p:spPr>
            <a:xfrm rot="2700000">
              <a:off x="4490133" y="1823133"/>
              <a:ext cx="3211735" cy="3211735"/>
            </a:xfrm>
            <a:prstGeom prst="rect">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00"/>
            </a:p>
          </p:txBody>
        </p:sp>
        <p:sp>
          <p:nvSpPr>
            <p:cNvPr id="23" name="Rectangle 22">
              <a:extLst>
                <a:ext uri="{FF2B5EF4-FFF2-40B4-BE49-F238E27FC236}">
                  <a16:creationId xmlns:a16="http://schemas.microsoft.com/office/drawing/2014/main" id="{C16A5A92-4392-4691-A429-D779A894FFD8}"/>
                </a:ext>
              </a:extLst>
            </p:cNvPr>
            <p:cNvSpPr/>
            <p:nvPr/>
          </p:nvSpPr>
          <p:spPr>
            <a:xfrm rot="2700000">
              <a:off x="4636121" y="1969121"/>
              <a:ext cx="2919759" cy="2919759"/>
            </a:xfrm>
            <a:prstGeom prst="rect">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00"/>
            </a:p>
          </p:txBody>
        </p:sp>
        <p:sp>
          <p:nvSpPr>
            <p:cNvPr id="24" name="Rectangle 23">
              <a:extLst>
                <a:ext uri="{FF2B5EF4-FFF2-40B4-BE49-F238E27FC236}">
                  <a16:creationId xmlns:a16="http://schemas.microsoft.com/office/drawing/2014/main" id="{7AE7092E-2B49-4FFE-9994-B94CFE1059A7}"/>
                </a:ext>
              </a:extLst>
            </p:cNvPr>
            <p:cNvSpPr/>
            <p:nvPr/>
          </p:nvSpPr>
          <p:spPr>
            <a:xfrm>
              <a:off x="4476751" y="1957388"/>
              <a:ext cx="3238498" cy="294322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00"/>
            </a:p>
          </p:txBody>
        </p:sp>
      </p:grpSp>
      <p:sp>
        <p:nvSpPr>
          <p:cNvPr id="27" name="Title 1">
            <a:extLst>
              <a:ext uri="{FF2B5EF4-FFF2-40B4-BE49-F238E27FC236}">
                <a16:creationId xmlns:a16="http://schemas.microsoft.com/office/drawing/2014/main" id="{120E3EEF-BB13-4F08-B1DA-E5D84D655B63}"/>
              </a:ext>
            </a:extLst>
          </p:cNvPr>
          <p:cNvSpPr txBox="1">
            <a:spLocks/>
          </p:cNvSpPr>
          <p:nvPr/>
        </p:nvSpPr>
        <p:spPr>
          <a:xfrm>
            <a:off x="8408987" y="4675351"/>
            <a:ext cx="7569200" cy="4924425"/>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828800">
              <a:lnSpc>
                <a:spcPct val="100000"/>
              </a:lnSpc>
              <a:defRPr/>
            </a:pPr>
            <a:r>
              <a:rPr lang="en-US" sz="16000" dirty="0">
                <a:solidFill>
                  <a:prstClr val="white"/>
                </a:solidFill>
                <a:latin typeface="Century Gothic"/>
                <a:ea typeface="Segoe UI" panose="020B0502040204020203" pitchFamily="34" charset="0"/>
                <a:cs typeface="Segoe UI" panose="020B0502040204020203" pitchFamily="34" charset="0"/>
              </a:rPr>
              <a:t>THANK YOU</a:t>
            </a:r>
          </a:p>
        </p:txBody>
      </p:sp>
    </p:spTree>
    <p:extLst>
      <p:ext uri="{BB962C8B-B14F-4D97-AF65-F5344CB8AC3E}">
        <p14:creationId xmlns:p14="http://schemas.microsoft.com/office/powerpoint/2010/main" val="1276076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99ED94-AE04-4CC7-9E0B-2C2FDD8BA1DB}"/>
              </a:ext>
            </a:extLst>
          </p:cNvPr>
          <p:cNvSpPr>
            <a:spLocks noGrp="1"/>
          </p:cNvSpPr>
          <p:nvPr>
            <p:ph type="sldNum" sz="quarter" idx="12"/>
          </p:nvPr>
        </p:nvSpPr>
        <p:spPr/>
        <p:txBody>
          <a:bodyPr/>
          <a:lstStyle/>
          <a:p>
            <a:fld id="{06A89730-4BA7-4A6E-9ADF-70FD5E03A14E}" type="slidenum">
              <a:rPr lang="en-US" smtClean="0"/>
              <a:t>39</a:t>
            </a:fld>
            <a:endParaRPr lang="en-US"/>
          </a:p>
        </p:txBody>
      </p:sp>
      <p:pic>
        <p:nvPicPr>
          <p:cNvPr id="4" name="Picture 3">
            <a:extLst>
              <a:ext uri="{FF2B5EF4-FFF2-40B4-BE49-F238E27FC236}">
                <a16:creationId xmlns:a16="http://schemas.microsoft.com/office/drawing/2014/main" id="{D3164AC4-0FEE-4ADB-9199-F5D02E78705F}"/>
              </a:ext>
            </a:extLst>
          </p:cNvPr>
          <p:cNvPicPr>
            <a:picLocks noChangeAspect="1"/>
          </p:cNvPicPr>
          <p:nvPr/>
        </p:nvPicPr>
        <p:blipFill>
          <a:blip r:embed="rId2"/>
          <a:stretch>
            <a:fillRect/>
          </a:stretch>
        </p:blipFill>
        <p:spPr>
          <a:xfrm>
            <a:off x="1588" y="0"/>
            <a:ext cx="24389514" cy="13716000"/>
          </a:xfrm>
          <a:prstGeom prst="rect">
            <a:avLst/>
          </a:prstGeom>
        </p:spPr>
      </p:pic>
      <p:sp>
        <p:nvSpPr>
          <p:cNvPr id="5" name="Rectangle 4">
            <a:extLst>
              <a:ext uri="{FF2B5EF4-FFF2-40B4-BE49-F238E27FC236}">
                <a16:creationId xmlns:a16="http://schemas.microsoft.com/office/drawing/2014/main" id="{1F2A4F32-07A7-4FAD-97BC-BAB380484F45}"/>
              </a:ext>
            </a:extLst>
          </p:cNvPr>
          <p:cNvSpPr/>
          <p:nvPr/>
        </p:nvSpPr>
        <p:spPr>
          <a:xfrm>
            <a:off x="0" y="70704"/>
            <a:ext cx="24384000" cy="13716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00"/>
          </a:p>
        </p:txBody>
      </p:sp>
      <p:sp>
        <p:nvSpPr>
          <p:cNvPr id="7" name="Parallelogram 6">
            <a:extLst>
              <a:ext uri="{FF2B5EF4-FFF2-40B4-BE49-F238E27FC236}">
                <a16:creationId xmlns:a16="http://schemas.microsoft.com/office/drawing/2014/main" id="{8033A2F5-7D34-41FC-B301-F63050F04AF9}"/>
              </a:ext>
            </a:extLst>
          </p:cNvPr>
          <p:cNvSpPr/>
          <p:nvPr/>
        </p:nvSpPr>
        <p:spPr>
          <a:xfrm>
            <a:off x="6980237" y="0"/>
            <a:ext cx="10426700" cy="13716000"/>
          </a:xfrm>
          <a:prstGeom prst="parallelogram">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00"/>
          </a:p>
        </p:txBody>
      </p:sp>
      <p:sp>
        <p:nvSpPr>
          <p:cNvPr id="22" name="Title 1">
            <a:extLst>
              <a:ext uri="{FF2B5EF4-FFF2-40B4-BE49-F238E27FC236}">
                <a16:creationId xmlns:a16="http://schemas.microsoft.com/office/drawing/2014/main" id="{B25EC62D-AC40-4420-830A-7F17B205AD9A}"/>
              </a:ext>
            </a:extLst>
          </p:cNvPr>
          <p:cNvSpPr txBox="1">
            <a:spLocks/>
          </p:cNvSpPr>
          <p:nvPr/>
        </p:nvSpPr>
        <p:spPr>
          <a:xfrm>
            <a:off x="5995987" y="8257595"/>
            <a:ext cx="12395200" cy="1585690"/>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000" b="1" dirty="0">
                <a:solidFill>
                  <a:schemeClr val="bg1"/>
                </a:solidFill>
                <a:latin typeface="Century Gothic" panose="020B0502020202020204" pitchFamily="34" charset="0"/>
                <a:ea typeface="Segoe UI" panose="020B0502040204020203" pitchFamily="34" charset="0"/>
                <a:cs typeface="Segoe UI" panose="020B0502040204020203" pitchFamily="34" charset="0"/>
              </a:rPr>
              <a:t>Vinod Kashyap </a:t>
            </a:r>
            <a:r>
              <a:rPr lang="en-US" sz="4000" dirty="0">
                <a:solidFill>
                  <a:schemeClr val="bg1"/>
                </a:solidFill>
                <a:latin typeface="Century Gothic" panose="020B0502020202020204" pitchFamily="34" charset="0"/>
                <a:ea typeface="Segoe UI" panose="020B0502040204020203" pitchFamily="34" charset="0"/>
                <a:cs typeface="Segoe UI" panose="020B0502040204020203" pitchFamily="34" charset="0"/>
              </a:rPr>
              <a:t>  </a:t>
            </a:r>
          </a:p>
          <a:p>
            <a:pPr algn="ctr">
              <a:lnSpc>
                <a:spcPct val="150000"/>
              </a:lnSpc>
            </a:pPr>
            <a:r>
              <a:rPr lang="en-US" sz="3200" dirty="0">
                <a:solidFill>
                  <a:schemeClr val="bg1"/>
                </a:solidFill>
                <a:latin typeface="Century Gothic" panose="020B0502020202020204" pitchFamily="34" charset="0"/>
                <a:ea typeface="Segoe UI" panose="020B0502040204020203" pitchFamily="34" charset="0"/>
                <a:cs typeface="Segoe UI" panose="020B0502040204020203" pitchFamily="34" charset="0"/>
              </a:rPr>
              <a:t>Email : vinod@ngdb.ai</a:t>
            </a:r>
          </a:p>
        </p:txBody>
      </p:sp>
      <p:pic>
        <p:nvPicPr>
          <p:cNvPr id="2" name="Picture Placeholder 8">
            <a:extLst>
              <a:ext uri="{FF2B5EF4-FFF2-40B4-BE49-F238E27FC236}">
                <a16:creationId xmlns:a16="http://schemas.microsoft.com/office/drawing/2014/main" id="{C2197688-F2DB-BBD8-5E36-002194030CA3}"/>
              </a:ext>
            </a:extLst>
          </p:cNvPr>
          <p:cNvPicPr>
            <a:picLocks noChangeAspect="1"/>
          </p:cNvPicPr>
          <p:nvPr/>
        </p:nvPicPr>
        <p:blipFill>
          <a:blip r:embed="rId3">
            <a:extLst>
              <a:ext uri="{28A0092B-C50C-407E-A947-70E740481C1C}">
                <a14:useLocalDpi xmlns:a14="http://schemas.microsoft.com/office/drawing/2010/main" val="0"/>
              </a:ext>
            </a:extLst>
          </a:blip>
          <a:srcRect t="2140" b="2140"/>
          <a:stretch>
            <a:fillRect/>
          </a:stretch>
        </p:blipFill>
        <p:spPr>
          <a:xfrm>
            <a:off x="10649592" y="5316304"/>
            <a:ext cx="3087989" cy="3083391"/>
          </a:xfrm>
          <a:prstGeom prst="ellipse">
            <a:avLst/>
          </a:prstGeom>
        </p:spPr>
      </p:pic>
    </p:spTree>
    <p:extLst>
      <p:ext uri="{BB962C8B-B14F-4D97-AF65-F5344CB8AC3E}">
        <p14:creationId xmlns:p14="http://schemas.microsoft.com/office/powerpoint/2010/main" val="1536237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2925F1-800C-6C65-628C-F943E5A3CA45}"/>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41078A3-68CA-06F3-C6FC-1869C3B7F67E}"/>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4" name="Textfeld 30">
            <a:extLst>
              <a:ext uri="{FF2B5EF4-FFF2-40B4-BE49-F238E27FC236}">
                <a16:creationId xmlns:a16="http://schemas.microsoft.com/office/drawing/2014/main" id="{A20E1AC1-8776-DC09-AF3B-748B8007958A}"/>
              </a:ext>
            </a:extLst>
          </p:cNvPr>
          <p:cNvSpPr txBox="1"/>
          <p:nvPr/>
        </p:nvSpPr>
        <p:spPr>
          <a:xfrm>
            <a:off x="2146853" y="501734"/>
            <a:ext cx="20031376" cy="1015663"/>
          </a:xfrm>
          <a:prstGeom prst="rect">
            <a:avLst/>
          </a:prstGeom>
          <a:noFill/>
        </p:spPr>
        <p:txBody>
          <a:bodyPr wrap="square" rtlCol="0">
            <a:spAutoFit/>
          </a:bodyPr>
          <a:lstStyle/>
          <a:p>
            <a:pPr algn="ctr"/>
            <a:r>
              <a:rPr lang="de-DE" sz="6000" dirty="0">
                <a:latin typeface="Century Gothic"/>
                <a:cs typeface="Century Gothic"/>
              </a:rPr>
              <a:t>Crypto Jargon </a:t>
            </a:r>
          </a:p>
        </p:txBody>
      </p:sp>
      <p:sp>
        <p:nvSpPr>
          <p:cNvPr id="5" name="TextBox 4">
            <a:extLst>
              <a:ext uri="{FF2B5EF4-FFF2-40B4-BE49-F238E27FC236}">
                <a16:creationId xmlns:a16="http://schemas.microsoft.com/office/drawing/2014/main" id="{1671C901-EDCF-D96E-D1DB-C96E0A9D4C00}"/>
              </a:ext>
            </a:extLst>
          </p:cNvPr>
          <p:cNvSpPr txBox="1"/>
          <p:nvPr/>
        </p:nvSpPr>
        <p:spPr>
          <a:xfrm>
            <a:off x="2286000" y="3029855"/>
            <a:ext cx="19878261" cy="830997"/>
          </a:xfrm>
          <a:prstGeom prst="rect">
            <a:avLst/>
          </a:prstGeom>
          <a:noFill/>
        </p:spPr>
        <p:txBody>
          <a:bodyPr wrap="square" rtlCol="0">
            <a:spAutoFit/>
          </a:bodyPr>
          <a:lstStyle/>
          <a:p>
            <a:pPr algn="just"/>
            <a:r>
              <a:rPr lang="en-US" sz="2400" dirty="0">
                <a:latin typeface="Century Gothic"/>
              </a:rPr>
              <a:t>Cryptocurrency exchanges are privately –owned platforms that facilitate the trading of cryptocurrencies for other crypto assets , including digital and fiat currencies and NFTs.</a:t>
            </a:r>
          </a:p>
        </p:txBody>
      </p:sp>
      <p:sp>
        <p:nvSpPr>
          <p:cNvPr id="8" name="Slide Number Placeholder 2">
            <a:extLst>
              <a:ext uri="{FF2B5EF4-FFF2-40B4-BE49-F238E27FC236}">
                <a16:creationId xmlns:a16="http://schemas.microsoft.com/office/drawing/2014/main" id="{330A04D5-787C-950D-2352-4C27DD788D1F}"/>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4</a:t>
            </a:fld>
            <a:endParaRPr lang="en-US" sz="2000" dirty="0">
              <a:solidFill>
                <a:schemeClr val="tx1">
                  <a:lumMod val="50000"/>
                  <a:lumOff val="50000"/>
                </a:schemeClr>
              </a:solidFill>
            </a:endParaRPr>
          </a:p>
        </p:txBody>
      </p:sp>
      <p:grpSp>
        <p:nvGrpSpPr>
          <p:cNvPr id="6" name="Group 5">
            <a:extLst>
              <a:ext uri="{FF2B5EF4-FFF2-40B4-BE49-F238E27FC236}">
                <a16:creationId xmlns:a16="http://schemas.microsoft.com/office/drawing/2014/main" id="{BFD419A5-ABF2-8752-B14D-26C261D49A45}"/>
              </a:ext>
            </a:extLst>
          </p:cNvPr>
          <p:cNvGrpSpPr/>
          <p:nvPr/>
        </p:nvGrpSpPr>
        <p:grpSpPr>
          <a:xfrm>
            <a:off x="2286000" y="1966603"/>
            <a:ext cx="5585791" cy="915443"/>
            <a:chOff x="9344019" y="3217019"/>
            <a:chExt cx="5626975" cy="915443"/>
          </a:xfrm>
        </p:grpSpPr>
        <p:sp>
          <p:nvSpPr>
            <p:cNvPr id="9" name="AutoShape 1">
              <a:extLst>
                <a:ext uri="{FF2B5EF4-FFF2-40B4-BE49-F238E27FC236}">
                  <a16:creationId xmlns:a16="http://schemas.microsoft.com/office/drawing/2014/main" id="{1545B85D-4BF3-391F-A332-5090CA8E5C61}"/>
                </a:ext>
              </a:extLst>
            </p:cNvPr>
            <p:cNvSpPr>
              <a:spLocks/>
            </p:cNvSpPr>
            <p:nvPr/>
          </p:nvSpPr>
          <p:spPr bwMode="auto">
            <a:xfrm>
              <a:off x="9344019" y="3267990"/>
              <a:ext cx="5626975" cy="864472"/>
            </a:xfrm>
            <a:prstGeom prst="roundRect">
              <a:avLst>
                <a:gd name="adj" fmla="val 47306"/>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10" name="Rectangle 3">
              <a:extLst>
                <a:ext uri="{FF2B5EF4-FFF2-40B4-BE49-F238E27FC236}">
                  <a16:creationId xmlns:a16="http://schemas.microsoft.com/office/drawing/2014/main" id="{1E794A55-DEB9-8BCA-461A-A0A6C7DE4A64}"/>
                </a:ext>
              </a:extLst>
            </p:cNvPr>
            <p:cNvSpPr>
              <a:spLocks/>
            </p:cNvSpPr>
            <p:nvPr/>
          </p:nvSpPr>
          <p:spPr bwMode="auto">
            <a:xfrm>
              <a:off x="9522085" y="3217019"/>
              <a:ext cx="5305434" cy="913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3000" b="1" dirty="0">
                  <a:latin typeface="Century Gothic"/>
                  <a:ea typeface="Open Sans"/>
                  <a:cs typeface="Century Gothic"/>
                  <a:sym typeface="Helvetica Neue" charset="0"/>
                </a:rPr>
                <a:t>Cryptocurrency Exchange </a:t>
              </a:r>
            </a:p>
          </p:txBody>
        </p:sp>
      </p:grpSp>
      <p:grpSp>
        <p:nvGrpSpPr>
          <p:cNvPr id="7" name="Group 6">
            <a:extLst>
              <a:ext uri="{FF2B5EF4-FFF2-40B4-BE49-F238E27FC236}">
                <a16:creationId xmlns:a16="http://schemas.microsoft.com/office/drawing/2014/main" id="{C776560E-77D8-EFCD-D70B-283824E71264}"/>
              </a:ext>
            </a:extLst>
          </p:cNvPr>
          <p:cNvGrpSpPr/>
          <p:nvPr/>
        </p:nvGrpSpPr>
        <p:grpSpPr>
          <a:xfrm>
            <a:off x="2303168" y="7752061"/>
            <a:ext cx="5585791" cy="915443"/>
            <a:chOff x="9344019" y="3217019"/>
            <a:chExt cx="5626975" cy="915443"/>
          </a:xfrm>
        </p:grpSpPr>
        <p:sp>
          <p:nvSpPr>
            <p:cNvPr id="11" name="AutoShape 1">
              <a:extLst>
                <a:ext uri="{FF2B5EF4-FFF2-40B4-BE49-F238E27FC236}">
                  <a16:creationId xmlns:a16="http://schemas.microsoft.com/office/drawing/2014/main" id="{90718359-66B9-E2FB-561B-1D1E956DCD45}"/>
                </a:ext>
              </a:extLst>
            </p:cNvPr>
            <p:cNvSpPr>
              <a:spLocks/>
            </p:cNvSpPr>
            <p:nvPr/>
          </p:nvSpPr>
          <p:spPr bwMode="auto">
            <a:xfrm>
              <a:off x="9344019" y="3267990"/>
              <a:ext cx="5626975" cy="864472"/>
            </a:xfrm>
            <a:prstGeom prst="roundRect">
              <a:avLst>
                <a:gd name="adj" fmla="val 47306"/>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12" name="Rectangle 3">
              <a:extLst>
                <a:ext uri="{FF2B5EF4-FFF2-40B4-BE49-F238E27FC236}">
                  <a16:creationId xmlns:a16="http://schemas.microsoft.com/office/drawing/2014/main" id="{E8AF8EAD-884C-6FA2-A8D0-9FE7A29CB5DC}"/>
                </a:ext>
              </a:extLst>
            </p:cNvPr>
            <p:cNvSpPr>
              <a:spLocks/>
            </p:cNvSpPr>
            <p:nvPr/>
          </p:nvSpPr>
          <p:spPr bwMode="auto">
            <a:xfrm>
              <a:off x="9522085" y="3217019"/>
              <a:ext cx="5305434" cy="913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3000" b="1" dirty="0">
                  <a:latin typeface="Century Gothic"/>
                  <a:ea typeface="Open Sans"/>
                  <a:cs typeface="Century Gothic"/>
                  <a:sym typeface="Helvetica Neue" charset="0"/>
                </a:rPr>
                <a:t>Proof of Liabilities </a:t>
              </a:r>
            </a:p>
          </p:txBody>
        </p:sp>
      </p:grpSp>
      <p:grpSp>
        <p:nvGrpSpPr>
          <p:cNvPr id="13" name="Group 12">
            <a:extLst>
              <a:ext uri="{FF2B5EF4-FFF2-40B4-BE49-F238E27FC236}">
                <a16:creationId xmlns:a16="http://schemas.microsoft.com/office/drawing/2014/main" id="{9FEC9C2C-770B-9859-6DEE-EB0F0C3BCB3F}"/>
              </a:ext>
            </a:extLst>
          </p:cNvPr>
          <p:cNvGrpSpPr/>
          <p:nvPr/>
        </p:nvGrpSpPr>
        <p:grpSpPr>
          <a:xfrm>
            <a:off x="2286000" y="10288505"/>
            <a:ext cx="5397098" cy="915443"/>
            <a:chOff x="9344019" y="3217019"/>
            <a:chExt cx="5626975" cy="915443"/>
          </a:xfrm>
        </p:grpSpPr>
        <p:sp>
          <p:nvSpPr>
            <p:cNvPr id="14" name="AutoShape 1">
              <a:extLst>
                <a:ext uri="{FF2B5EF4-FFF2-40B4-BE49-F238E27FC236}">
                  <a16:creationId xmlns:a16="http://schemas.microsoft.com/office/drawing/2014/main" id="{AF9F5AD3-7C38-72B3-BEF7-F7EF7DFAD7EA}"/>
                </a:ext>
              </a:extLst>
            </p:cNvPr>
            <p:cNvSpPr>
              <a:spLocks/>
            </p:cNvSpPr>
            <p:nvPr/>
          </p:nvSpPr>
          <p:spPr bwMode="auto">
            <a:xfrm>
              <a:off x="9344019" y="3267990"/>
              <a:ext cx="5626975" cy="864472"/>
            </a:xfrm>
            <a:prstGeom prst="roundRect">
              <a:avLst>
                <a:gd name="adj" fmla="val 47306"/>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15" name="Rectangle 3">
              <a:extLst>
                <a:ext uri="{FF2B5EF4-FFF2-40B4-BE49-F238E27FC236}">
                  <a16:creationId xmlns:a16="http://schemas.microsoft.com/office/drawing/2014/main" id="{92D20F44-1AD8-03D2-88D0-9C3E91B1F5D4}"/>
                </a:ext>
              </a:extLst>
            </p:cNvPr>
            <p:cNvSpPr>
              <a:spLocks/>
            </p:cNvSpPr>
            <p:nvPr/>
          </p:nvSpPr>
          <p:spPr bwMode="auto">
            <a:xfrm>
              <a:off x="9522085" y="3217019"/>
              <a:ext cx="5305434" cy="913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3000" b="1" dirty="0">
                  <a:latin typeface="Century Gothic"/>
                  <a:ea typeface="Open Sans"/>
                  <a:cs typeface="Century Gothic"/>
                  <a:sym typeface="Helvetica Neue" charset="0"/>
                </a:rPr>
                <a:t>Proof of Solvency </a:t>
              </a:r>
            </a:p>
          </p:txBody>
        </p:sp>
      </p:grpSp>
      <p:sp>
        <p:nvSpPr>
          <p:cNvPr id="16" name="TextBox 15">
            <a:extLst>
              <a:ext uri="{FF2B5EF4-FFF2-40B4-BE49-F238E27FC236}">
                <a16:creationId xmlns:a16="http://schemas.microsoft.com/office/drawing/2014/main" id="{2E7EC99E-736D-6E70-DE72-9F9D682DFA78}"/>
              </a:ext>
            </a:extLst>
          </p:cNvPr>
          <p:cNvSpPr txBox="1"/>
          <p:nvPr/>
        </p:nvSpPr>
        <p:spPr>
          <a:xfrm>
            <a:off x="2299967" y="8837546"/>
            <a:ext cx="19878261" cy="1200329"/>
          </a:xfrm>
          <a:prstGeom prst="rect">
            <a:avLst/>
          </a:prstGeom>
          <a:noFill/>
        </p:spPr>
        <p:txBody>
          <a:bodyPr wrap="square" rtlCol="0">
            <a:spAutoFit/>
          </a:bodyPr>
          <a:lstStyle/>
          <a:p>
            <a:pPr algn="just"/>
            <a:r>
              <a:rPr lang="en-IN" sz="2400" dirty="0">
                <a:latin typeface="Century Gothic"/>
              </a:rPr>
              <a:t>Proof of Liabilities</a:t>
            </a:r>
            <a:r>
              <a:rPr lang="en-IN" sz="2400" b="1" dirty="0">
                <a:latin typeface="Century Gothic"/>
              </a:rPr>
              <a:t> </a:t>
            </a:r>
            <a:r>
              <a:rPr lang="en-IN" sz="2400" dirty="0">
                <a:latin typeface="Century Gothic"/>
              </a:rPr>
              <a:t>(PoL) is a scheme designed to let companies that accept monetary deposits from consumers (e.g. Bitcoin exchanges, gambling websites, online Bitcoin wallets, etc.) prove their total amount of deposits (their liabilities) without compromising the privacy of individual users.</a:t>
            </a:r>
          </a:p>
        </p:txBody>
      </p:sp>
      <p:sp>
        <p:nvSpPr>
          <p:cNvPr id="17" name="TextBox 16">
            <a:extLst>
              <a:ext uri="{FF2B5EF4-FFF2-40B4-BE49-F238E27FC236}">
                <a16:creationId xmlns:a16="http://schemas.microsoft.com/office/drawing/2014/main" id="{F5F1D396-8688-5215-841A-5E67EA10731E}"/>
              </a:ext>
            </a:extLst>
          </p:cNvPr>
          <p:cNvSpPr txBox="1"/>
          <p:nvPr/>
        </p:nvSpPr>
        <p:spPr>
          <a:xfrm>
            <a:off x="2299967" y="11404805"/>
            <a:ext cx="19878261" cy="461665"/>
          </a:xfrm>
          <a:prstGeom prst="rect">
            <a:avLst/>
          </a:prstGeom>
          <a:noFill/>
        </p:spPr>
        <p:txBody>
          <a:bodyPr wrap="square" rtlCol="0">
            <a:spAutoFit/>
          </a:bodyPr>
          <a:lstStyle/>
          <a:p>
            <a:pPr algn="just"/>
            <a:r>
              <a:rPr lang="en-IN" sz="2400" dirty="0">
                <a:latin typeface="Century Gothic"/>
              </a:rPr>
              <a:t>Proof of Solvency  = Proof of Reserves + Proof of Liabilities</a:t>
            </a:r>
            <a:endParaRPr lang="en-US" sz="2400" dirty="0">
              <a:latin typeface="Century Gothic"/>
            </a:endParaRPr>
          </a:p>
        </p:txBody>
      </p:sp>
      <p:grpSp>
        <p:nvGrpSpPr>
          <p:cNvPr id="22" name="Group 21">
            <a:extLst>
              <a:ext uri="{FF2B5EF4-FFF2-40B4-BE49-F238E27FC236}">
                <a16:creationId xmlns:a16="http://schemas.microsoft.com/office/drawing/2014/main" id="{3E2DADD7-DAE8-27F2-EF67-6597D1525062}"/>
              </a:ext>
            </a:extLst>
          </p:cNvPr>
          <p:cNvGrpSpPr/>
          <p:nvPr/>
        </p:nvGrpSpPr>
        <p:grpSpPr>
          <a:xfrm>
            <a:off x="2286000" y="4031877"/>
            <a:ext cx="5585791" cy="915443"/>
            <a:chOff x="9344019" y="3217019"/>
            <a:chExt cx="5626975" cy="915443"/>
          </a:xfrm>
        </p:grpSpPr>
        <p:sp>
          <p:nvSpPr>
            <p:cNvPr id="23" name="AutoShape 1">
              <a:extLst>
                <a:ext uri="{FF2B5EF4-FFF2-40B4-BE49-F238E27FC236}">
                  <a16:creationId xmlns:a16="http://schemas.microsoft.com/office/drawing/2014/main" id="{7FA8203A-2562-9E01-5A0A-98841B015E10}"/>
                </a:ext>
              </a:extLst>
            </p:cNvPr>
            <p:cNvSpPr>
              <a:spLocks/>
            </p:cNvSpPr>
            <p:nvPr/>
          </p:nvSpPr>
          <p:spPr bwMode="auto">
            <a:xfrm>
              <a:off x="9344019" y="3267990"/>
              <a:ext cx="5626975" cy="864472"/>
            </a:xfrm>
            <a:prstGeom prst="roundRect">
              <a:avLst>
                <a:gd name="adj" fmla="val 47306"/>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24" name="Rectangle 3">
              <a:extLst>
                <a:ext uri="{FF2B5EF4-FFF2-40B4-BE49-F238E27FC236}">
                  <a16:creationId xmlns:a16="http://schemas.microsoft.com/office/drawing/2014/main" id="{ABF6EDCC-48A5-DD5D-6766-D20F7CE269F0}"/>
                </a:ext>
              </a:extLst>
            </p:cNvPr>
            <p:cNvSpPr>
              <a:spLocks/>
            </p:cNvSpPr>
            <p:nvPr/>
          </p:nvSpPr>
          <p:spPr bwMode="auto">
            <a:xfrm>
              <a:off x="9522085" y="3217019"/>
              <a:ext cx="5305434" cy="913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US" sz="3000" b="1" dirty="0">
                  <a:latin typeface="Century Gothic"/>
                  <a:ea typeface="Open Sans"/>
                  <a:cs typeface="Century Gothic"/>
                  <a:sym typeface="Helvetica Neue" charset="0"/>
                </a:rPr>
                <a:t>Proof of Reserves </a:t>
              </a:r>
            </a:p>
          </p:txBody>
        </p:sp>
      </p:grpSp>
      <p:sp>
        <p:nvSpPr>
          <p:cNvPr id="25" name="TextBox 24">
            <a:extLst>
              <a:ext uri="{FF2B5EF4-FFF2-40B4-BE49-F238E27FC236}">
                <a16:creationId xmlns:a16="http://schemas.microsoft.com/office/drawing/2014/main" id="{68613840-C753-5804-CB68-B76D272C2A24}"/>
              </a:ext>
            </a:extLst>
          </p:cNvPr>
          <p:cNvSpPr txBox="1"/>
          <p:nvPr/>
        </p:nvSpPr>
        <p:spPr>
          <a:xfrm>
            <a:off x="2286000" y="5203977"/>
            <a:ext cx="19878261" cy="2308324"/>
          </a:xfrm>
          <a:prstGeom prst="rect">
            <a:avLst/>
          </a:prstGeom>
          <a:noFill/>
        </p:spPr>
        <p:txBody>
          <a:bodyPr wrap="square" rtlCol="0">
            <a:spAutoFit/>
          </a:bodyPr>
          <a:lstStyle/>
          <a:p>
            <a:pPr algn="just"/>
            <a:r>
              <a:rPr lang="en-US" sz="2400" dirty="0">
                <a:latin typeface="Century Gothic"/>
              </a:rPr>
              <a:t>Proof of Reserves (PoR) is an independent audit conducted by a third party which seeks to ensure that a custodian holds the assets it claims to on behalf of its clients. This auditor takes an anonymized snapshot of all balances held and aggregates them into a Merkle Tree -  a privacy-friendly data structure that encapsulates all client balances.</a:t>
            </a:r>
          </a:p>
          <a:p>
            <a:pPr algn="just"/>
            <a:endParaRPr lang="en-US" sz="2400" dirty="0">
              <a:latin typeface="Century Gothic"/>
            </a:endParaRPr>
          </a:p>
          <a:p>
            <a:pPr algn="just"/>
            <a:r>
              <a:rPr lang="en-US" sz="2400" dirty="0">
                <a:latin typeface="Century Gothic"/>
              </a:rPr>
              <a:t>The idea behind publication of Proof of Reserves to the public and in particular the customers of crypto exchange is that cryptocurrency held on deposit matches up with users balances.</a:t>
            </a:r>
          </a:p>
        </p:txBody>
      </p:sp>
      <p:pic>
        <p:nvPicPr>
          <p:cNvPr id="18" name="Picture 17">
            <a:extLst>
              <a:ext uri="{FF2B5EF4-FFF2-40B4-BE49-F238E27FC236}">
                <a16:creationId xmlns:a16="http://schemas.microsoft.com/office/drawing/2014/main" id="{763E727C-0D93-1273-6188-AB6FF82CCE4F}"/>
              </a:ext>
            </a:extLst>
          </p:cNvPr>
          <p:cNvPicPr>
            <a:picLocks noChangeAspect="1"/>
          </p:cNvPicPr>
          <p:nvPr/>
        </p:nvPicPr>
        <p:blipFill>
          <a:blip r:embed="rId2"/>
          <a:stretch>
            <a:fillRect/>
          </a:stretch>
        </p:blipFill>
        <p:spPr>
          <a:xfrm>
            <a:off x="288920" y="239165"/>
            <a:ext cx="1105871" cy="893896"/>
          </a:xfrm>
          <a:prstGeom prst="rect">
            <a:avLst/>
          </a:prstGeom>
        </p:spPr>
      </p:pic>
    </p:spTree>
    <p:extLst>
      <p:ext uri="{BB962C8B-B14F-4D97-AF65-F5344CB8AC3E}">
        <p14:creationId xmlns:p14="http://schemas.microsoft.com/office/powerpoint/2010/main" val="2232588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2925F1-800C-6C65-628C-F943E5A3CA45}"/>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41078A3-68CA-06F3-C6FC-1869C3B7F67E}"/>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4" name="Textfeld 30">
            <a:extLst>
              <a:ext uri="{FF2B5EF4-FFF2-40B4-BE49-F238E27FC236}">
                <a16:creationId xmlns:a16="http://schemas.microsoft.com/office/drawing/2014/main" id="{A20E1AC1-8776-DC09-AF3B-748B8007958A}"/>
              </a:ext>
            </a:extLst>
          </p:cNvPr>
          <p:cNvSpPr txBox="1"/>
          <p:nvPr/>
        </p:nvSpPr>
        <p:spPr>
          <a:xfrm>
            <a:off x="2067339" y="501734"/>
            <a:ext cx="20315583" cy="1015663"/>
          </a:xfrm>
          <a:prstGeom prst="rect">
            <a:avLst/>
          </a:prstGeom>
          <a:noFill/>
        </p:spPr>
        <p:txBody>
          <a:bodyPr wrap="square" rtlCol="0">
            <a:spAutoFit/>
          </a:bodyPr>
          <a:lstStyle/>
          <a:p>
            <a:pPr algn="ctr"/>
            <a:r>
              <a:rPr lang="de-DE" sz="6000" dirty="0">
                <a:latin typeface="Century Gothic"/>
                <a:cs typeface="Century Gothic"/>
              </a:rPr>
              <a:t>Crypto Jargon Cont.. </a:t>
            </a:r>
          </a:p>
        </p:txBody>
      </p:sp>
      <p:sp>
        <p:nvSpPr>
          <p:cNvPr id="8" name="Slide Number Placeholder 2">
            <a:extLst>
              <a:ext uri="{FF2B5EF4-FFF2-40B4-BE49-F238E27FC236}">
                <a16:creationId xmlns:a16="http://schemas.microsoft.com/office/drawing/2014/main" id="{330A04D5-787C-950D-2352-4C27DD788D1F}"/>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5</a:t>
            </a:fld>
            <a:endParaRPr lang="en-US" sz="2000" dirty="0">
              <a:solidFill>
                <a:schemeClr val="tx1">
                  <a:lumMod val="50000"/>
                  <a:lumOff val="50000"/>
                </a:schemeClr>
              </a:solidFill>
            </a:endParaRPr>
          </a:p>
        </p:txBody>
      </p:sp>
      <p:sp>
        <p:nvSpPr>
          <p:cNvPr id="21" name="TextBox 20">
            <a:extLst>
              <a:ext uri="{FF2B5EF4-FFF2-40B4-BE49-F238E27FC236}">
                <a16:creationId xmlns:a16="http://schemas.microsoft.com/office/drawing/2014/main" id="{93A4EEAE-0229-05E1-600B-D6AF2CEBD6B4}"/>
              </a:ext>
            </a:extLst>
          </p:cNvPr>
          <p:cNvSpPr txBox="1"/>
          <p:nvPr/>
        </p:nvSpPr>
        <p:spPr>
          <a:xfrm>
            <a:off x="2504661" y="3392953"/>
            <a:ext cx="19878261" cy="1938992"/>
          </a:xfrm>
          <a:prstGeom prst="rect">
            <a:avLst/>
          </a:prstGeom>
          <a:noFill/>
        </p:spPr>
        <p:txBody>
          <a:bodyPr wrap="square" rtlCol="0">
            <a:spAutoFit/>
          </a:bodyPr>
          <a:lstStyle/>
          <a:p>
            <a:pPr algn="just"/>
            <a:r>
              <a:rPr lang="en-IN" sz="2400" dirty="0">
                <a:latin typeface="Century Gothic"/>
              </a:rPr>
              <a:t>In cryptography or computer science, a hash tree or Merkle tree is a tree in which every "leaf"  (node) is labelled with the cryptographic hash of a data block, and every node that is not a leaf (called a branch, inner node, or innode) is labelled with the cryptographic hash of the labels of its child nodes. A hash tree allows efficient and secure verification of the contents of a large data structure. </a:t>
            </a:r>
          </a:p>
          <a:p>
            <a:pPr algn="just"/>
            <a:endParaRPr lang="en-US" sz="2400" dirty="0">
              <a:latin typeface="Century Gothic"/>
            </a:endParaRPr>
          </a:p>
        </p:txBody>
      </p:sp>
      <p:grpSp>
        <p:nvGrpSpPr>
          <p:cNvPr id="22" name="Group 21">
            <a:extLst>
              <a:ext uri="{FF2B5EF4-FFF2-40B4-BE49-F238E27FC236}">
                <a16:creationId xmlns:a16="http://schemas.microsoft.com/office/drawing/2014/main" id="{C991E0F3-16A1-FDA8-183B-A3D734D53684}"/>
              </a:ext>
            </a:extLst>
          </p:cNvPr>
          <p:cNvGrpSpPr/>
          <p:nvPr/>
        </p:nvGrpSpPr>
        <p:grpSpPr>
          <a:xfrm>
            <a:off x="2438400" y="2194027"/>
            <a:ext cx="5403722" cy="915443"/>
            <a:chOff x="9344019" y="3217019"/>
            <a:chExt cx="5626975" cy="915443"/>
          </a:xfrm>
        </p:grpSpPr>
        <p:sp>
          <p:nvSpPr>
            <p:cNvPr id="23" name="AutoShape 1">
              <a:extLst>
                <a:ext uri="{FF2B5EF4-FFF2-40B4-BE49-F238E27FC236}">
                  <a16:creationId xmlns:a16="http://schemas.microsoft.com/office/drawing/2014/main" id="{01B8A023-5595-D868-38B7-21E574259E7A}"/>
                </a:ext>
              </a:extLst>
            </p:cNvPr>
            <p:cNvSpPr>
              <a:spLocks/>
            </p:cNvSpPr>
            <p:nvPr/>
          </p:nvSpPr>
          <p:spPr bwMode="auto">
            <a:xfrm>
              <a:off x="9344019" y="3267990"/>
              <a:ext cx="5626975" cy="864472"/>
            </a:xfrm>
            <a:prstGeom prst="roundRect">
              <a:avLst>
                <a:gd name="adj" fmla="val 47306"/>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24" name="Rectangle 3">
              <a:extLst>
                <a:ext uri="{FF2B5EF4-FFF2-40B4-BE49-F238E27FC236}">
                  <a16:creationId xmlns:a16="http://schemas.microsoft.com/office/drawing/2014/main" id="{5CB8F92B-8D0A-5BFA-EEE2-27739F213F0F}"/>
                </a:ext>
              </a:extLst>
            </p:cNvPr>
            <p:cNvSpPr>
              <a:spLocks/>
            </p:cNvSpPr>
            <p:nvPr/>
          </p:nvSpPr>
          <p:spPr bwMode="auto">
            <a:xfrm>
              <a:off x="9522085" y="3217019"/>
              <a:ext cx="5305434" cy="913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3000" b="1" dirty="0">
                  <a:latin typeface="Century Gothic"/>
                  <a:ea typeface="Open Sans"/>
                  <a:cs typeface="Century Gothic"/>
                  <a:sym typeface="Helvetica Neue" charset="0"/>
                </a:rPr>
                <a:t>Merkel Tree</a:t>
              </a:r>
            </a:p>
          </p:txBody>
        </p:sp>
      </p:grpSp>
      <p:pic>
        <p:nvPicPr>
          <p:cNvPr id="5" name="Picture 4">
            <a:extLst>
              <a:ext uri="{FF2B5EF4-FFF2-40B4-BE49-F238E27FC236}">
                <a16:creationId xmlns:a16="http://schemas.microsoft.com/office/drawing/2014/main" id="{E03AF736-FDA2-209A-1A04-ECF44AA2251C}"/>
              </a:ext>
            </a:extLst>
          </p:cNvPr>
          <p:cNvPicPr>
            <a:picLocks noChangeAspect="1"/>
          </p:cNvPicPr>
          <p:nvPr/>
        </p:nvPicPr>
        <p:blipFill>
          <a:blip r:embed="rId2"/>
          <a:stretch>
            <a:fillRect/>
          </a:stretch>
        </p:blipFill>
        <p:spPr>
          <a:xfrm>
            <a:off x="288920" y="239165"/>
            <a:ext cx="1105871" cy="893896"/>
          </a:xfrm>
          <a:prstGeom prst="rect">
            <a:avLst/>
          </a:prstGeom>
        </p:spPr>
      </p:pic>
    </p:spTree>
    <p:extLst>
      <p:ext uri="{BB962C8B-B14F-4D97-AF65-F5344CB8AC3E}">
        <p14:creationId xmlns:p14="http://schemas.microsoft.com/office/powerpoint/2010/main" val="1938431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2925F1-800C-6C65-628C-F943E5A3CA45}"/>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41078A3-68CA-06F3-C6FC-1869C3B7F67E}"/>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4" name="Slide Number Placeholder 2">
            <a:extLst>
              <a:ext uri="{FF2B5EF4-FFF2-40B4-BE49-F238E27FC236}">
                <a16:creationId xmlns:a16="http://schemas.microsoft.com/office/drawing/2014/main" id="{0CFCDC65-33E6-787C-F000-B0CA50E62B3D}"/>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6</a:t>
            </a:fld>
            <a:endParaRPr lang="en-US" sz="2000" dirty="0">
              <a:solidFill>
                <a:schemeClr val="tx1">
                  <a:lumMod val="50000"/>
                  <a:lumOff val="50000"/>
                </a:schemeClr>
              </a:solidFill>
            </a:endParaRPr>
          </a:p>
        </p:txBody>
      </p:sp>
      <p:sp>
        <p:nvSpPr>
          <p:cNvPr id="5" name="Textfeld 30">
            <a:extLst>
              <a:ext uri="{FF2B5EF4-FFF2-40B4-BE49-F238E27FC236}">
                <a16:creationId xmlns:a16="http://schemas.microsoft.com/office/drawing/2014/main" id="{58D9C9ED-AE4C-BF33-1CF4-924BDEB2CC71}"/>
              </a:ext>
            </a:extLst>
          </p:cNvPr>
          <p:cNvSpPr txBox="1"/>
          <p:nvPr/>
        </p:nvSpPr>
        <p:spPr>
          <a:xfrm>
            <a:off x="2106763" y="501734"/>
            <a:ext cx="20159658" cy="1015663"/>
          </a:xfrm>
          <a:prstGeom prst="rect">
            <a:avLst/>
          </a:prstGeom>
          <a:noFill/>
        </p:spPr>
        <p:txBody>
          <a:bodyPr wrap="square" rtlCol="0">
            <a:spAutoFit/>
          </a:bodyPr>
          <a:lstStyle/>
          <a:p>
            <a:pPr algn="ctr"/>
            <a:r>
              <a:rPr lang="de-DE" sz="6000" dirty="0">
                <a:latin typeface="Century Gothic"/>
                <a:cs typeface="Century Gothic"/>
              </a:rPr>
              <a:t>Types of Crypto Exchanges  </a:t>
            </a:r>
          </a:p>
        </p:txBody>
      </p:sp>
      <p:pic>
        <p:nvPicPr>
          <p:cNvPr id="18" name="Picture 17">
            <a:extLst>
              <a:ext uri="{FF2B5EF4-FFF2-40B4-BE49-F238E27FC236}">
                <a16:creationId xmlns:a16="http://schemas.microsoft.com/office/drawing/2014/main" id="{652131CA-03E5-DE26-E4AF-DA78F5A3E674}"/>
              </a:ext>
            </a:extLst>
          </p:cNvPr>
          <p:cNvPicPr>
            <a:picLocks noChangeAspect="1"/>
          </p:cNvPicPr>
          <p:nvPr/>
        </p:nvPicPr>
        <p:blipFill>
          <a:blip r:embed="rId2"/>
          <a:stretch>
            <a:fillRect/>
          </a:stretch>
        </p:blipFill>
        <p:spPr>
          <a:xfrm>
            <a:off x="1635982" y="2002014"/>
            <a:ext cx="798586" cy="1028482"/>
          </a:xfrm>
          <a:prstGeom prst="rect">
            <a:avLst/>
          </a:prstGeom>
        </p:spPr>
      </p:pic>
      <p:pic>
        <p:nvPicPr>
          <p:cNvPr id="19" name="Picture 18">
            <a:extLst>
              <a:ext uri="{FF2B5EF4-FFF2-40B4-BE49-F238E27FC236}">
                <a16:creationId xmlns:a16="http://schemas.microsoft.com/office/drawing/2014/main" id="{58CE2695-FEC0-6B3D-A749-E0E1AB43F58F}"/>
              </a:ext>
            </a:extLst>
          </p:cNvPr>
          <p:cNvPicPr>
            <a:picLocks noChangeAspect="1"/>
          </p:cNvPicPr>
          <p:nvPr/>
        </p:nvPicPr>
        <p:blipFill>
          <a:blip r:embed="rId2"/>
          <a:stretch>
            <a:fillRect/>
          </a:stretch>
        </p:blipFill>
        <p:spPr>
          <a:xfrm>
            <a:off x="4428729" y="2002620"/>
            <a:ext cx="798586" cy="1028482"/>
          </a:xfrm>
          <a:prstGeom prst="rect">
            <a:avLst/>
          </a:prstGeom>
        </p:spPr>
      </p:pic>
      <p:pic>
        <p:nvPicPr>
          <p:cNvPr id="20" name="Picture 19">
            <a:extLst>
              <a:ext uri="{FF2B5EF4-FFF2-40B4-BE49-F238E27FC236}">
                <a16:creationId xmlns:a16="http://schemas.microsoft.com/office/drawing/2014/main" id="{B09210B7-4ADC-1681-0E9F-2A5770FFC58F}"/>
              </a:ext>
            </a:extLst>
          </p:cNvPr>
          <p:cNvPicPr>
            <a:picLocks noChangeAspect="1"/>
          </p:cNvPicPr>
          <p:nvPr/>
        </p:nvPicPr>
        <p:blipFill>
          <a:blip r:embed="rId2"/>
          <a:stretch>
            <a:fillRect/>
          </a:stretch>
        </p:blipFill>
        <p:spPr>
          <a:xfrm>
            <a:off x="5765700" y="2016278"/>
            <a:ext cx="798586" cy="1028482"/>
          </a:xfrm>
          <a:prstGeom prst="rect">
            <a:avLst/>
          </a:prstGeom>
        </p:spPr>
      </p:pic>
      <p:pic>
        <p:nvPicPr>
          <p:cNvPr id="21" name="Picture 20">
            <a:extLst>
              <a:ext uri="{FF2B5EF4-FFF2-40B4-BE49-F238E27FC236}">
                <a16:creationId xmlns:a16="http://schemas.microsoft.com/office/drawing/2014/main" id="{4520F20D-5B55-6521-1706-526BD0CFBAC1}"/>
              </a:ext>
            </a:extLst>
          </p:cNvPr>
          <p:cNvPicPr>
            <a:picLocks noChangeAspect="1"/>
          </p:cNvPicPr>
          <p:nvPr/>
        </p:nvPicPr>
        <p:blipFill>
          <a:blip r:embed="rId2"/>
          <a:stretch>
            <a:fillRect/>
          </a:stretch>
        </p:blipFill>
        <p:spPr>
          <a:xfrm>
            <a:off x="7091298" y="2021981"/>
            <a:ext cx="798586" cy="1028482"/>
          </a:xfrm>
          <a:prstGeom prst="rect">
            <a:avLst/>
          </a:prstGeom>
        </p:spPr>
      </p:pic>
      <p:pic>
        <p:nvPicPr>
          <p:cNvPr id="22" name="Picture 21">
            <a:extLst>
              <a:ext uri="{FF2B5EF4-FFF2-40B4-BE49-F238E27FC236}">
                <a16:creationId xmlns:a16="http://schemas.microsoft.com/office/drawing/2014/main" id="{22BF8CC3-B2A6-A673-FD73-A1212E3C720D}"/>
              </a:ext>
            </a:extLst>
          </p:cNvPr>
          <p:cNvPicPr>
            <a:picLocks noChangeAspect="1"/>
          </p:cNvPicPr>
          <p:nvPr/>
        </p:nvPicPr>
        <p:blipFill>
          <a:blip r:embed="rId2"/>
          <a:stretch>
            <a:fillRect/>
          </a:stretch>
        </p:blipFill>
        <p:spPr>
          <a:xfrm>
            <a:off x="8416820" y="2041506"/>
            <a:ext cx="798586" cy="1028482"/>
          </a:xfrm>
          <a:prstGeom prst="rect">
            <a:avLst/>
          </a:prstGeom>
        </p:spPr>
      </p:pic>
      <p:pic>
        <p:nvPicPr>
          <p:cNvPr id="23" name="Picture 22">
            <a:extLst>
              <a:ext uri="{FF2B5EF4-FFF2-40B4-BE49-F238E27FC236}">
                <a16:creationId xmlns:a16="http://schemas.microsoft.com/office/drawing/2014/main" id="{504F4B81-4FDB-C2C4-E61B-762688C55ED4}"/>
              </a:ext>
            </a:extLst>
          </p:cNvPr>
          <p:cNvPicPr>
            <a:picLocks noChangeAspect="1"/>
          </p:cNvPicPr>
          <p:nvPr/>
        </p:nvPicPr>
        <p:blipFill>
          <a:blip r:embed="rId2"/>
          <a:stretch>
            <a:fillRect/>
          </a:stretch>
        </p:blipFill>
        <p:spPr>
          <a:xfrm>
            <a:off x="3015144" y="1995633"/>
            <a:ext cx="798586" cy="1028482"/>
          </a:xfrm>
          <a:prstGeom prst="rect">
            <a:avLst/>
          </a:prstGeom>
        </p:spPr>
      </p:pic>
      <p:sp>
        <p:nvSpPr>
          <p:cNvPr id="24" name="Rectangle: Rounded Corners 23">
            <a:extLst>
              <a:ext uri="{FF2B5EF4-FFF2-40B4-BE49-F238E27FC236}">
                <a16:creationId xmlns:a16="http://schemas.microsoft.com/office/drawing/2014/main" id="{A99F9144-B998-F350-BEBF-8B873CC24DC7}"/>
              </a:ext>
            </a:extLst>
          </p:cNvPr>
          <p:cNvSpPr/>
          <p:nvPr/>
        </p:nvSpPr>
        <p:spPr>
          <a:xfrm>
            <a:off x="3260636" y="5845520"/>
            <a:ext cx="6360626" cy="1875230"/>
          </a:xfrm>
          <a:prstGeom prst="roundRect">
            <a:avLst/>
          </a:prstGeom>
          <a:solidFill>
            <a:schemeClr val="bg1">
              <a:lumMod val="85000"/>
            </a:schemeClr>
          </a:solidFill>
          <a:ln w="38100">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5" name="Shape 610">
            <a:extLst>
              <a:ext uri="{FF2B5EF4-FFF2-40B4-BE49-F238E27FC236}">
                <a16:creationId xmlns:a16="http://schemas.microsoft.com/office/drawing/2014/main" id="{4D349D73-499B-530B-1DCB-C82F1E11BE87}"/>
              </a:ext>
            </a:extLst>
          </p:cNvPr>
          <p:cNvSpPr/>
          <p:nvPr/>
        </p:nvSpPr>
        <p:spPr>
          <a:xfrm>
            <a:off x="5334717" y="5983180"/>
            <a:ext cx="2216642" cy="573071"/>
          </a:xfrm>
          <a:prstGeom prst="rect">
            <a:avLst/>
          </a:prstGeom>
          <a:noFill/>
          <a:ln>
            <a:noFill/>
          </a:ln>
        </p:spPr>
        <p:txBody>
          <a:bodyPr lIns="182824" tIns="91400" rIns="182824" bIns="91400" anchor="t" anchorCtr="0">
            <a:noAutofit/>
          </a:bodyPr>
          <a:lstStyle/>
          <a:p>
            <a:pPr algn="ctr">
              <a:lnSpc>
                <a:spcPct val="130000"/>
              </a:lnSpc>
              <a:buSzPct val="25000"/>
            </a:pPr>
            <a:r>
              <a:rPr lang="en-IN" sz="2000" b="1" dirty="0">
                <a:latin typeface="Century Gothic" panose="020B0502020202020204" pitchFamily="34" charset="0"/>
                <a:ea typeface="Roboto"/>
                <a:cs typeface="Roboto"/>
                <a:sym typeface="Roboto"/>
              </a:rPr>
              <a:t>Trading Engine </a:t>
            </a:r>
            <a:endParaRPr lang="id-ID" sz="2000" dirty="0">
              <a:latin typeface="Century Gothic" panose="020B0502020202020204" pitchFamily="34" charset="0"/>
              <a:ea typeface="Roboto"/>
              <a:cs typeface="Roboto"/>
              <a:sym typeface="Roboto"/>
            </a:endParaRPr>
          </a:p>
        </p:txBody>
      </p:sp>
      <p:sp>
        <p:nvSpPr>
          <p:cNvPr id="26" name="Rectangle 25">
            <a:extLst>
              <a:ext uri="{FF2B5EF4-FFF2-40B4-BE49-F238E27FC236}">
                <a16:creationId xmlns:a16="http://schemas.microsoft.com/office/drawing/2014/main" id="{B338A023-2630-6411-638F-B5E0B7FB9DC4}"/>
              </a:ext>
            </a:extLst>
          </p:cNvPr>
          <p:cNvSpPr/>
          <p:nvPr/>
        </p:nvSpPr>
        <p:spPr>
          <a:xfrm>
            <a:off x="3637293" y="6858021"/>
            <a:ext cx="2377349" cy="6692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000" dirty="0"/>
              <a:t>Liquidity Management</a:t>
            </a:r>
            <a:endParaRPr lang="en-US" dirty="0"/>
          </a:p>
        </p:txBody>
      </p:sp>
      <p:sp>
        <p:nvSpPr>
          <p:cNvPr id="27" name="Rectangle 26">
            <a:extLst>
              <a:ext uri="{FF2B5EF4-FFF2-40B4-BE49-F238E27FC236}">
                <a16:creationId xmlns:a16="http://schemas.microsoft.com/office/drawing/2014/main" id="{389E6375-8452-6660-2907-9991AA38D96D}"/>
              </a:ext>
            </a:extLst>
          </p:cNvPr>
          <p:cNvSpPr/>
          <p:nvPr/>
        </p:nvSpPr>
        <p:spPr>
          <a:xfrm>
            <a:off x="6947573" y="6852726"/>
            <a:ext cx="2377349" cy="669214"/>
          </a:xfrm>
          <a:prstGeom prst="rect">
            <a:avLst/>
          </a:prstGeom>
          <a:solidFill>
            <a:srgbClr val="FF99CC"/>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000" dirty="0"/>
              <a:t>Open Order Book </a:t>
            </a:r>
            <a:endParaRPr lang="en-US" dirty="0"/>
          </a:p>
        </p:txBody>
      </p:sp>
      <p:sp>
        <p:nvSpPr>
          <p:cNvPr id="28" name="Shape 610">
            <a:extLst>
              <a:ext uri="{FF2B5EF4-FFF2-40B4-BE49-F238E27FC236}">
                <a16:creationId xmlns:a16="http://schemas.microsoft.com/office/drawing/2014/main" id="{87915EEC-14A0-AFB7-CFCB-DD859C70997B}"/>
              </a:ext>
            </a:extLst>
          </p:cNvPr>
          <p:cNvSpPr/>
          <p:nvPr/>
        </p:nvSpPr>
        <p:spPr>
          <a:xfrm>
            <a:off x="4611397" y="2989336"/>
            <a:ext cx="1845593" cy="485971"/>
          </a:xfrm>
          <a:prstGeom prst="rect">
            <a:avLst/>
          </a:prstGeom>
          <a:noFill/>
          <a:ln>
            <a:noFill/>
          </a:ln>
        </p:spPr>
        <p:txBody>
          <a:bodyPr lIns="182824" tIns="91400" rIns="182824" bIns="91400" anchor="t" anchorCtr="0">
            <a:noAutofit/>
          </a:bodyPr>
          <a:lstStyle/>
          <a:p>
            <a:pPr algn="ctr">
              <a:lnSpc>
                <a:spcPct val="130000"/>
              </a:lnSpc>
              <a:buSzPct val="25000"/>
            </a:pPr>
            <a:r>
              <a:rPr lang="en-IN" sz="2000" b="1" dirty="0">
                <a:latin typeface="Century Gothic" panose="020B0502020202020204" pitchFamily="34" charset="0"/>
                <a:ea typeface="Roboto"/>
                <a:cs typeface="Roboto"/>
                <a:sym typeface="Roboto"/>
              </a:rPr>
              <a:t>Sellers </a:t>
            </a:r>
            <a:endParaRPr lang="id-ID" sz="2000" dirty="0">
              <a:latin typeface="Century Gothic" panose="020B0502020202020204" pitchFamily="34" charset="0"/>
              <a:ea typeface="Roboto"/>
              <a:cs typeface="Roboto"/>
              <a:sym typeface="Roboto"/>
            </a:endParaRPr>
          </a:p>
        </p:txBody>
      </p:sp>
      <p:pic>
        <p:nvPicPr>
          <p:cNvPr id="29" name="Picture 28">
            <a:extLst>
              <a:ext uri="{FF2B5EF4-FFF2-40B4-BE49-F238E27FC236}">
                <a16:creationId xmlns:a16="http://schemas.microsoft.com/office/drawing/2014/main" id="{C85BABCB-1C33-34B3-A285-FF69E7E1F426}"/>
              </a:ext>
            </a:extLst>
          </p:cNvPr>
          <p:cNvPicPr>
            <a:picLocks noChangeAspect="1"/>
          </p:cNvPicPr>
          <p:nvPr/>
        </p:nvPicPr>
        <p:blipFill>
          <a:blip r:embed="rId2"/>
          <a:stretch>
            <a:fillRect/>
          </a:stretch>
        </p:blipFill>
        <p:spPr>
          <a:xfrm>
            <a:off x="1625329" y="11355111"/>
            <a:ext cx="798586" cy="1028482"/>
          </a:xfrm>
          <a:prstGeom prst="rect">
            <a:avLst/>
          </a:prstGeom>
        </p:spPr>
      </p:pic>
      <p:pic>
        <p:nvPicPr>
          <p:cNvPr id="31" name="Picture 30">
            <a:extLst>
              <a:ext uri="{FF2B5EF4-FFF2-40B4-BE49-F238E27FC236}">
                <a16:creationId xmlns:a16="http://schemas.microsoft.com/office/drawing/2014/main" id="{25300CC6-9AB3-3390-106E-96346DB0C2A7}"/>
              </a:ext>
            </a:extLst>
          </p:cNvPr>
          <p:cNvPicPr>
            <a:picLocks noChangeAspect="1"/>
          </p:cNvPicPr>
          <p:nvPr/>
        </p:nvPicPr>
        <p:blipFill>
          <a:blip r:embed="rId2"/>
          <a:stretch>
            <a:fillRect/>
          </a:stretch>
        </p:blipFill>
        <p:spPr>
          <a:xfrm>
            <a:off x="2963924" y="11378326"/>
            <a:ext cx="798586" cy="1028482"/>
          </a:xfrm>
          <a:prstGeom prst="rect">
            <a:avLst/>
          </a:prstGeom>
        </p:spPr>
      </p:pic>
      <p:pic>
        <p:nvPicPr>
          <p:cNvPr id="32" name="Picture 31">
            <a:extLst>
              <a:ext uri="{FF2B5EF4-FFF2-40B4-BE49-F238E27FC236}">
                <a16:creationId xmlns:a16="http://schemas.microsoft.com/office/drawing/2014/main" id="{79CC2CB9-DC06-8717-E37F-CD2EF73BDAB2}"/>
              </a:ext>
            </a:extLst>
          </p:cNvPr>
          <p:cNvPicPr>
            <a:picLocks noChangeAspect="1"/>
          </p:cNvPicPr>
          <p:nvPr/>
        </p:nvPicPr>
        <p:blipFill>
          <a:blip r:embed="rId2"/>
          <a:stretch>
            <a:fillRect/>
          </a:stretch>
        </p:blipFill>
        <p:spPr>
          <a:xfrm>
            <a:off x="4177327" y="11378326"/>
            <a:ext cx="798586" cy="1028482"/>
          </a:xfrm>
          <a:prstGeom prst="rect">
            <a:avLst/>
          </a:prstGeom>
        </p:spPr>
      </p:pic>
      <p:pic>
        <p:nvPicPr>
          <p:cNvPr id="33" name="Picture 32">
            <a:extLst>
              <a:ext uri="{FF2B5EF4-FFF2-40B4-BE49-F238E27FC236}">
                <a16:creationId xmlns:a16="http://schemas.microsoft.com/office/drawing/2014/main" id="{EE3BE9E0-9496-604A-730A-F9961E6E47FE}"/>
              </a:ext>
            </a:extLst>
          </p:cNvPr>
          <p:cNvPicPr>
            <a:picLocks noChangeAspect="1"/>
          </p:cNvPicPr>
          <p:nvPr/>
        </p:nvPicPr>
        <p:blipFill>
          <a:blip r:embed="rId2"/>
          <a:stretch>
            <a:fillRect/>
          </a:stretch>
        </p:blipFill>
        <p:spPr>
          <a:xfrm>
            <a:off x="5477182" y="11378326"/>
            <a:ext cx="798586" cy="1028482"/>
          </a:xfrm>
          <a:prstGeom prst="rect">
            <a:avLst/>
          </a:prstGeom>
        </p:spPr>
      </p:pic>
      <p:pic>
        <p:nvPicPr>
          <p:cNvPr id="34" name="Picture 33">
            <a:extLst>
              <a:ext uri="{FF2B5EF4-FFF2-40B4-BE49-F238E27FC236}">
                <a16:creationId xmlns:a16="http://schemas.microsoft.com/office/drawing/2014/main" id="{BE8776D3-3C3E-E806-C830-A0FADED52E7D}"/>
              </a:ext>
            </a:extLst>
          </p:cNvPr>
          <p:cNvPicPr>
            <a:picLocks noChangeAspect="1"/>
          </p:cNvPicPr>
          <p:nvPr/>
        </p:nvPicPr>
        <p:blipFill>
          <a:blip r:embed="rId2"/>
          <a:stretch>
            <a:fillRect/>
          </a:stretch>
        </p:blipFill>
        <p:spPr>
          <a:xfrm>
            <a:off x="7072724" y="11362301"/>
            <a:ext cx="798586" cy="1028482"/>
          </a:xfrm>
          <a:prstGeom prst="rect">
            <a:avLst/>
          </a:prstGeom>
        </p:spPr>
      </p:pic>
      <p:pic>
        <p:nvPicPr>
          <p:cNvPr id="35" name="Picture 34">
            <a:extLst>
              <a:ext uri="{FF2B5EF4-FFF2-40B4-BE49-F238E27FC236}">
                <a16:creationId xmlns:a16="http://schemas.microsoft.com/office/drawing/2014/main" id="{B7247913-62A0-C75E-005F-F986AA6EEA30}"/>
              </a:ext>
            </a:extLst>
          </p:cNvPr>
          <p:cNvPicPr>
            <a:picLocks noChangeAspect="1"/>
          </p:cNvPicPr>
          <p:nvPr/>
        </p:nvPicPr>
        <p:blipFill>
          <a:blip r:embed="rId2"/>
          <a:stretch>
            <a:fillRect/>
          </a:stretch>
        </p:blipFill>
        <p:spPr>
          <a:xfrm>
            <a:off x="8445311" y="11355854"/>
            <a:ext cx="798586" cy="1028482"/>
          </a:xfrm>
          <a:prstGeom prst="rect">
            <a:avLst/>
          </a:prstGeom>
        </p:spPr>
      </p:pic>
      <p:sp>
        <p:nvSpPr>
          <p:cNvPr id="36" name="Shape 610">
            <a:extLst>
              <a:ext uri="{FF2B5EF4-FFF2-40B4-BE49-F238E27FC236}">
                <a16:creationId xmlns:a16="http://schemas.microsoft.com/office/drawing/2014/main" id="{31DBCEAB-1A0C-3649-EB08-8E442D0CB2F9}"/>
              </a:ext>
            </a:extLst>
          </p:cNvPr>
          <p:cNvSpPr/>
          <p:nvPr/>
        </p:nvSpPr>
        <p:spPr>
          <a:xfrm>
            <a:off x="3998699" y="12426656"/>
            <a:ext cx="2221992" cy="520124"/>
          </a:xfrm>
          <a:prstGeom prst="rect">
            <a:avLst/>
          </a:prstGeom>
          <a:noFill/>
          <a:ln>
            <a:noFill/>
          </a:ln>
        </p:spPr>
        <p:txBody>
          <a:bodyPr lIns="182824" tIns="91400" rIns="182824" bIns="91400" anchor="t" anchorCtr="0">
            <a:noAutofit/>
          </a:bodyPr>
          <a:lstStyle/>
          <a:p>
            <a:pPr algn="ctr">
              <a:lnSpc>
                <a:spcPct val="130000"/>
              </a:lnSpc>
              <a:buSzPct val="25000"/>
            </a:pPr>
            <a:r>
              <a:rPr lang="en-IN" sz="2000" b="1" dirty="0">
                <a:latin typeface="Century Gothic" panose="020B0502020202020204" pitchFamily="34" charset="0"/>
                <a:ea typeface="Roboto"/>
                <a:cs typeface="Roboto"/>
                <a:sym typeface="Roboto"/>
              </a:rPr>
              <a:t>Buyers </a:t>
            </a:r>
            <a:endParaRPr lang="id-ID" sz="2000" dirty="0">
              <a:latin typeface="Century Gothic" panose="020B0502020202020204" pitchFamily="34" charset="0"/>
              <a:ea typeface="Roboto"/>
              <a:cs typeface="Roboto"/>
              <a:sym typeface="Roboto"/>
            </a:endParaRPr>
          </a:p>
        </p:txBody>
      </p:sp>
      <p:sp>
        <p:nvSpPr>
          <p:cNvPr id="37" name="Rectangle 36">
            <a:extLst>
              <a:ext uri="{FF2B5EF4-FFF2-40B4-BE49-F238E27FC236}">
                <a16:creationId xmlns:a16="http://schemas.microsoft.com/office/drawing/2014/main" id="{D8F36FF7-46B7-C888-1E56-982C44BFB4D7}"/>
              </a:ext>
            </a:extLst>
          </p:cNvPr>
          <p:cNvSpPr/>
          <p:nvPr/>
        </p:nvSpPr>
        <p:spPr>
          <a:xfrm>
            <a:off x="1636596" y="3420546"/>
            <a:ext cx="3401224" cy="467704"/>
          </a:xfrm>
          <a:prstGeom prst="rect">
            <a:avLst/>
          </a:prstGeom>
          <a:solidFill>
            <a:srgbClr val="FFFF99"/>
          </a:solidFill>
          <a:ln>
            <a:solidFill>
              <a:srgbClr val="FFFF0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8" name="Rectangle 37">
            <a:extLst>
              <a:ext uri="{FF2B5EF4-FFF2-40B4-BE49-F238E27FC236}">
                <a16:creationId xmlns:a16="http://schemas.microsoft.com/office/drawing/2014/main" id="{65BBC299-7F73-5DE7-CBE2-BE594C243134}"/>
              </a:ext>
            </a:extLst>
          </p:cNvPr>
          <p:cNvSpPr/>
          <p:nvPr/>
        </p:nvSpPr>
        <p:spPr>
          <a:xfrm>
            <a:off x="1633210" y="4037343"/>
            <a:ext cx="3401224" cy="491337"/>
          </a:xfrm>
          <a:prstGeom prst="rect">
            <a:avLst/>
          </a:prstGeom>
          <a:solidFill>
            <a:srgbClr val="FFFF99"/>
          </a:solidFill>
          <a:ln>
            <a:solidFill>
              <a:srgbClr val="FFFF0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9" name="Shape 610">
            <a:extLst>
              <a:ext uri="{FF2B5EF4-FFF2-40B4-BE49-F238E27FC236}">
                <a16:creationId xmlns:a16="http://schemas.microsoft.com/office/drawing/2014/main" id="{7A0875B6-8C6E-83C9-E5E6-DBE738B2C920}"/>
              </a:ext>
            </a:extLst>
          </p:cNvPr>
          <p:cNvSpPr/>
          <p:nvPr/>
        </p:nvSpPr>
        <p:spPr>
          <a:xfrm>
            <a:off x="1675645" y="3517975"/>
            <a:ext cx="3384459" cy="239947"/>
          </a:xfrm>
          <a:prstGeom prst="rect">
            <a:avLst/>
          </a:prstGeom>
          <a:noFill/>
          <a:ln>
            <a:noFill/>
          </a:ln>
        </p:spPr>
        <p:txBody>
          <a:bodyPr lIns="182824" tIns="91400" rIns="182824" bIns="91400" anchor="ctr" anchorCtr="0">
            <a:noAutofit/>
          </a:bodyPr>
          <a:lstStyle/>
          <a:p>
            <a:pPr algn="ctr">
              <a:buSzPct val="25000"/>
            </a:pPr>
            <a:r>
              <a:rPr lang="en-IN" sz="1800" dirty="0">
                <a:latin typeface="Century Gothic" panose="020B0502020202020204" pitchFamily="34" charset="0"/>
                <a:ea typeface="Roboto"/>
                <a:cs typeface="Roboto"/>
                <a:sym typeface="Roboto"/>
              </a:rPr>
              <a:t>Bank Account Linkage </a:t>
            </a:r>
            <a:endParaRPr lang="id-ID" sz="1800" dirty="0">
              <a:latin typeface="Century Gothic" panose="020B0502020202020204" pitchFamily="34" charset="0"/>
              <a:ea typeface="Roboto"/>
              <a:cs typeface="Roboto"/>
              <a:sym typeface="Roboto"/>
            </a:endParaRPr>
          </a:p>
        </p:txBody>
      </p:sp>
      <p:sp>
        <p:nvSpPr>
          <p:cNvPr id="40" name="Shape 610">
            <a:extLst>
              <a:ext uri="{FF2B5EF4-FFF2-40B4-BE49-F238E27FC236}">
                <a16:creationId xmlns:a16="http://schemas.microsoft.com/office/drawing/2014/main" id="{05C1CA4B-7C8A-CA8F-7611-A990FA3F7478}"/>
              </a:ext>
            </a:extLst>
          </p:cNvPr>
          <p:cNvSpPr/>
          <p:nvPr/>
        </p:nvSpPr>
        <p:spPr>
          <a:xfrm>
            <a:off x="1590106" y="4049457"/>
            <a:ext cx="3426180" cy="432633"/>
          </a:xfrm>
          <a:prstGeom prst="rect">
            <a:avLst/>
          </a:prstGeom>
          <a:noFill/>
          <a:ln>
            <a:noFill/>
          </a:ln>
        </p:spPr>
        <p:txBody>
          <a:bodyPr lIns="182824" tIns="91400" rIns="182824" bIns="91400" anchor="ctr" anchorCtr="0">
            <a:noAutofit/>
          </a:bodyPr>
          <a:lstStyle/>
          <a:p>
            <a:pPr algn="ctr">
              <a:buSzPct val="25000"/>
            </a:pPr>
            <a:r>
              <a:rPr lang="en-IN" sz="1800" dirty="0">
                <a:latin typeface="Century Gothic" panose="020B0502020202020204" pitchFamily="34" charset="0"/>
                <a:ea typeface="Roboto"/>
                <a:cs typeface="Roboto"/>
                <a:sym typeface="Roboto"/>
              </a:rPr>
              <a:t>KYC &amp; Account Creation </a:t>
            </a:r>
            <a:endParaRPr lang="id-ID" sz="1800" dirty="0">
              <a:latin typeface="Century Gothic" panose="020B0502020202020204" pitchFamily="34" charset="0"/>
              <a:ea typeface="Roboto"/>
              <a:cs typeface="Roboto"/>
              <a:sym typeface="Roboto"/>
            </a:endParaRPr>
          </a:p>
        </p:txBody>
      </p:sp>
      <p:sp>
        <p:nvSpPr>
          <p:cNvPr id="41" name="Rectangle 40">
            <a:extLst>
              <a:ext uri="{FF2B5EF4-FFF2-40B4-BE49-F238E27FC236}">
                <a16:creationId xmlns:a16="http://schemas.microsoft.com/office/drawing/2014/main" id="{D2552978-4EE0-6965-CFFF-C990198676D8}"/>
              </a:ext>
            </a:extLst>
          </p:cNvPr>
          <p:cNvSpPr/>
          <p:nvPr/>
        </p:nvSpPr>
        <p:spPr>
          <a:xfrm>
            <a:off x="5636269" y="4648931"/>
            <a:ext cx="3401224" cy="491337"/>
          </a:xfrm>
          <a:prstGeom prst="rect">
            <a:avLst/>
          </a:prstGeom>
          <a:solidFill>
            <a:schemeClr val="accent1">
              <a:lumMod val="20000"/>
              <a:lumOff val="80000"/>
            </a:schemeClr>
          </a:solidFill>
          <a:ln>
            <a:solidFill>
              <a:schemeClr val="accent1">
                <a:lumMod val="60000"/>
                <a:lumOff val="4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2" name="Shape 610">
            <a:extLst>
              <a:ext uri="{FF2B5EF4-FFF2-40B4-BE49-F238E27FC236}">
                <a16:creationId xmlns:a16="http://schemas.microsoft.com/office/drawing/2014/main" id="{0417E4E8-8A86-EB03-937A-A1B5B28F3BB5}"/>
              </a:ext>
            </a:extLst>
          </p:cNvPr>
          <p:cNvSpPr/>
          <p:nvPr/>
        </p:nvSpPr>
        <p:spPr>
          <a:xfrm>
            <a:off x="5749867" y="4735110"/>
            <a:ext cx="3238861" cy="392878"/>
          </a:xfrm>
          <a:prstGeom prst="rect">
            <a:avLst/>
          </a:prstGeom>
          <a:noFill/>
          <a:ln>
            <a:noFill/>
          </a:ln>
        </p:spPr>
        <p:txBody>
          <a:bodyPr lIns="182824" tIns="91400" rIns="182824" bIns="91400" anchor="ctr" anchorCtr="0">
            <a:noAutofit/>
          </a:bodyPr>
          <a:lstStyle/>
          <a:p>
            <a:pPr algn="ctr">
              <a:buSzPct val="25000"/>
            </a:pPr>
            <a:r>
              <a:rPr lang="en-IN" sz="1800" dirty="0">
                <a:latin typeface="Century Gothic" panose="020B0502020202020204" pitchFamily="34" charset="0"/>
                <a:ea typeface="Roboto"/>
                <a:cs typeface="Roboto"/>
                <a:sym typeface="Roboto"/>
              </a:rPr>
              <a:t>Crypto &amp; INR withdrawal </a:t>
            </a:r>
            <a:endParaRPr lang="id-ID" sz="1800" dirty="0">
              <a:latin typeface="Century Gothic" panose="020B0502020202020204" pitchFamily="34" charset="0"/>
              <a:ea typeface="Roboto"/>
              <a:cs typeface="Roboto"/>
              <a:sym typeface="Roboto"/>
            </a:endParaRPr>
          </a:p>
        </p:txBody>
      </p:sp>
      <p:sp>
        <p:nvSpPr>
          <p:cNvPr id="43" name="Rectangle 42">
            <a:extLst>
              <a:ext uri="{FF2B5EF4-FFF2-40B4-BE49-F238E27FC236}">
                <a16:creationId xmlns:a16="http://schemas.microsoft.com/office/drawing/2014/main" id="{2EBEC58C-2666-95D2-BBBD-4C19BF1B5F72}"/>
              </a:ext>
            </a:extLst>
          </p:cNvPr>
          <p:cNvSpPr/>
          <p:nvPr/>
        </p:nvSpPr>
        <p:spPr>
          <a:xfrm>
            <a:off x="9820360" y="3966774"/>
            <a:ext cx="1909556" cy="607983"/>
          </a:xfrm>
          <a:prstGeom prst="rect">
            <a:avLst/>
          </a:prstGeom>
          <a:solidFill>
            <a:srgbClr val="E0C184"/>
          </a:solidFill>
          <a:ln>
            <a:solidFill>
              <a:srgbClr val="FFC00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4" name="Shape 610">
            <a:extLst>
              <a:ext uri="{FF2B5EF4-FFF2-40B4-BE49-F238E27FC236}">
                <a16:creationId xmlns:a16="http://schemas.microsoft.com/office/drawing/2014/main" id="{C4E5BBB5-2B7A-F10E-A302-A6D23F578C10}"/>
              </a:ext>
            </a:extLst>
          </p:cNvPr>
          <p:cNvSpPr/>
          <p:nvPr/>
        </p:nvSpPr>
        <p:spPr>
          <a:xfrm>
            <a:off x="9925142" y="4058552"/>
            <a:ext cx="1841546" cy="424427"/>
          </a:xfrm>
          <a:prstGeom prst="rect">
            <a:avLst/>
          </a:prstGeom>
          <a:noFill/>
          <a:ln>
            <a:noFill/>
          </a:ln>
        </p:spPr>
        <p:txBody>
          <a:bodyPr lIns="182824" tIns="91400" rIns="182824" bIns="91400" anchor="ctr" anchorCtr="0">
            <a:noAutofit/>
          </a:bodyPr>
          <a:lstStyle/>
          <a:p>
            <a:pPr algn="ctr">
              <a:buSzPct val="25000"/>
            </a:pPr>
            <a:r>
              <a:rPr lang="en-IN" sz="1800" dirty="0">
                <a:latin typeface="Century Gothic" panose="020B0502020202020204" pitchFamily="34" charset="0"/>
                <a:ea typeface="Roboto"/>
                <a:cs typeface="Roboto"/>
                <a:sym typeface="Roboto"/>
              </a:rPr>
              <a:t>BTC wallet </a:t>
            </a:r>
            <a:endParaRPr lang="id-ID" sz="1800" dirty="0">
              <a:latin typeface="Century Gothic" panose="020B0502020202020204" pitchFamily="34" charset="0"/>
              <a:ea typeface="Roboto"/>
              <a:cs typeface="Roboto"/>
              <a:sym typeface="Roboto"/>
            </a:endParaRPr>
          </a:p>
        </p:txBody>
      </p:sp>
      <p:grpSp>
        <p:nvGrpSpPr>
          <p:cNvPr id="45" name="Group 44">
            <a:extLst>
              <a:ext uri="{FF2B5EF4-FFF2-40B4-BE49-F238E27FC236}">
                <a16:creationId xmlns:a16="http://schemas.microsoft.com/office/drawing/2014/main" id="{58ED848D-8A36-F0BB-0DBD-D42CEAD64DA7}"/>
              </a:ext>
            </a:extLst>
          </p:cNvPr>
          <p:cNvGrpSpPr/>
          <p:nvPr/>
        </p:nvGrpSpPr>
        <p:grpSpPr>
          <a:xfrm>
            <a:off x="9646896" y="2020966"/>
            <a:ext cx="2020363" cy="915443"/>
            <a:chOff x="9344019" y="3217019"/>
            <a:chExt cx="5626975" cy="915443"/>
          </a:xfrm>
        </p:grpSpPr>
        <p:sp>
          <p:nvSpPr>
            <p:cNvPr id="46" name="AutoShape 1">
              <a:extLst>
                <a:ext uri="{FF2B5EF4-FFF2-40B4-BE49-F238E27FC236}">
                  <a16:creationId xmlns:a16="http://schemas.microsoft.com/office/drawing/2014/main" id="{E6BDC9A7-F6A1-A9EE-9112-7DEF3FE00FC3}"/>
                </a:ext>
              </a:extLst>
            </p:cNvPr>
            <p:cNvSpPr>
              <a:spLocks/>
            </p:cNvSpPr>
            <p:nvPr/>
          </p:nvSpPr>
          <p:spPr bwMode="auto">
            <a:xfrm>
              <a:off x="9344019" y="3267990"/>
              <a:ext cx="5626975" cy="864472"/>
            </a:xfrm>
            <a:prstGeom prst="roundRect">
              <a:avLst>
                <a:gd name="adj" fmla="val 47306"/>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47" name="Rectangle 3">
              <a:extLst>
                <a:ext uri="{FF2B5EF4-FFF2-40B4-BE49-F238E27FC236}">
                  <a16:creationId xmlns:a16="http://schemas.microsoft.com/office/drawing/2014/main" id="{D8E1DE94-E0AC-6687-66F5-A3A437FFA615}"/>
                </a:ext>
              </a:extLst>
            </p:cNvPr>
            <p:cNvSpPr>
              <a:spLocks/>
            </p:cNvSpPr>
            <p:nvPr/>
          </p:nvSpPr>
          <p:spPr bwMode="auto">
            <a:xfrm>
              <a:off x="9522085" y="3217019"/>
              <a:ext cx="5305434" cy="913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US" sz="3000" b="1" dirty="0">
                  <a:latin typeface="Century Gothic"/>
                  <a:ea typeface="Open Sans"/>
                  <a:cs typeface="Century Gothic"/>
                  <a:sym typeface="Helvetica Neue" charset="0"/>
                </a:rPr>
                <a:t>CEX</a:t>
              </a:r>
            </a:p>
          </p:txBody>
        </p:sp>
      </p:grpSp>
      <p:sp>
        <p:nvSpPr>
          <p:cNvPr id="48" name="Rectangle 47">
            <a:extLst>
              <a:ext uri="{FF2B5EF4-FFF2-40B4-BE49-F238E27FC236}">
                <a16:creationId xmlns:a16="http://schemas.microsoft.com/office/drawing/2014/main" id="{7BCC8370-A4E0-D73A-AB86-1BC07923AA48}"/>
              </a:ext>
            </a:extLst>
          </p:cNvPr>
          <p:cNvSpPr/>
          <p:nvPr/>
        </p:nvSpPr>
        <p:spPr>
          <a:xfrm>
            <a:off x="4338256" y="8184388"/>
            <a:ext cx="4295340" cy="532982"/>
          </a:xfrm>
          <a:prstGeom prst="rect">
            <a:avLst/>
          </a:prstGeom>
          <a:solidFill>
            <a:srgbClr val="CC66FF"/>
          </a:solidFill>
          <a:ln>
            <a:solidFill>
              <a:schemeClr val="accent1">
                <a:lumMod val="60000"/>
                <a:lumOff val="4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9" name="Shape 610">
            <a:extLst>
              <a:ext uri="{FF2B5EF4-FFF2-40B4-BE49-F238E27FC236}">
                <a16:creationId xmlns:a16="http://schemas.microsoft.com/office/drawing/2014/main" id="{F3F582D0-B4FA-1231-6F14-0526DE85B41A}"/>
              </a:ext>
            </a:extLst>
          </p:cNvPr>
          <p:cNvSpPr/>
          <p:nvPr/>
        </p:nvSpPr>
        <p:spPr>
          <a:xfrm>
            <a:off x="4303044" y="8222427"/>
            <a:ext cx="4295339" cy="456904"/>
          </a:xfrm>
          <a:prstGeom prst="rect">
            <a:avLst/>
          </a:prstGeom>
          <a:noFill/>
          <a:ln>
            <a:noFill/>
          </a:ln>
        </p:spPr>
        <p:txBody>
          <a:bodyPr lIns="182824" tIns="91400" rIns="182824" bIns="91400" anchor="ctr" anchorCtr="0">
            <a:noAutofit/>
          </a:bodyPr>
          <a:lstStyle/>
          <a:p>
            <a:pPr algn="ctr">
              <a:buSzPct val="25000"/>
            </a:pPr>
            <a:r>
              <a:rPr lang="en-IN" sz="1800" dirty="0">
                <a:latin typeface="Century Gothic" panose="020B0502020202020204" pitchFamily="34" charset="0"/>
                <a:ea typeface="Roboto"/>
                <a:cs typeface="Roboto"/>
                <a:sym typeface="Roboto"/>
              </a:rPr>
              <a:t>Blockchain &amp; INR wallet creation </a:t>
            </a:r>
            <a:endParaRPr lang="id-ID" sz="1800" dirty="0">
              <a:latin typeface="Century Gothic" panose="020B0502020202020204" pitchFamily="34" charset="0"/>
              <a:ea typeface="Roboto"/>
              <a:cs typeface="Roboto"/>
              <a:sym typeface="Roboto"/>
            </a:endParaRPr>
          </a:p>
        </p:txBody>
      </p:sp>
      <p:sp>
        <p:nvSpPr>
          <p:cNvPr id="50" name="Rectangle 49">
            <a:extLst>
              <a:ext uri="{FF2B5EF4-FFF2-40B4-BE49-F238E27FC236}">
                <a16:creationId xmlns:a16="http://schemas.microsoft.com/office/drawing/2014/main" id="{F4C65F90-6E94-F9B8-2340-326934F91FCE}"/>
              </a:ext>
            </a:extLst>
          </p:cNvPr>
          <p:cNvSpPr/>
          <p:nvPr/>
        </p:nvSpPr>
        <p:spPr>
          <a:xfrm>
            <a:off x="2115894" y="10451395"/>
            <a:ext cx="3401224" cy="467704"/>
          </a:xfrm>
          <a:prstGeom prst="rect">
            <a:avLst/>
          </a:prstGeom>
          <a:solidFill>
            <a:srgbClr val="FFFF99"/>
          </a:solidFill>
          <a:ln>
            <a:solidFill>
              <a:srgbClr val="FFFF0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1" name="Rectangle 50">
            <a:extLst>
              <a:ext uri="{FF2B5EF4-FFF2-40B4-BE49-F238E27FC236}">
                <a16:creationId xmlns:a16="http://schemas.microsoft.com/office/drawing/2014/main" id="{44D46B7C-BBE9-8FD2-E1BA-9B80A6B72299}"/>
              </a:ext>
            </a:extLst>
          </p:cNvPr>
          <p:cNvSpPr/>
          <p:nvPr/>
        </p:nvSpPr>
        <p:spPr>
          <a:xfrm>
            <a:off x="2126284" y="9827340"/>
            <a:ext cx="3401224" cy="467704"/>
          </a:xfrm>
          <a:prstGeom prst="rect">
            <a:avLst/>
          </a:prstGeom>
          <a:solidFill>
            <a:srgbClr val="FFFF99"/>
          </a:solidFill>
          <a:ln>
            <a:solidFill>
              <a:srgbClr val="FFFF00"/>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2" name="Shape 610">
            <a:extLst>
              <a:ext uri="{FF2B5EF4-FFF2-40B4-BE49-F238E27FC236}">
                <a16:creationId xmlns:a16="http://schemas.microsoft.com/office/drawing/2014/main" id="{422048CC-90BA-B3DC-AFC6-5C29D920FDF3}"/>
              </a:ext>
            </a:extLst>
          </p:cNvPr>
          <p:cNvSpPr/>
          <p:nvPr/>
        </p:nvSpPr>
        <p:spPr>
          <a:xfrm>
            <a:off x="2106763" y="9932648"/>
            <a:ext cx="3401224" cy="257087"/>
          </a:xfrm>
          <a:prstGeom prst="rect">
            <a:avLst/>
          </a:prstGeom>
          <a:noFill/>
          <a:ln>
            <a:noFill/>
          </a:ln>
        </p:spPr>
        <p:txBody>
          <a:bodyPr lIns="182824" tIns="91400" rIns="182824" bIns="91400" anchor="ctr" anchorCtr="0">
            <a:noAutofit/>
          </a:bodyPr>
          <a:lstStyle/>
          <a:p>
            <a:pPr algn="ctr">
              <a:buSzPct val="25000"/>
            </a:pPr>
            <a:r>
              <a:rPr lang="en-IN" sz="1800" dirty="0">
                <a:latin typeface="Century Gothic" panose="020B0502020202020204" pitchFamily="34" charset="0"/>
                <a:ea typeface="Roboto"/>
                <a:cs typeface="Roboto"/>
                <a:sym typeface="Roboto"/>
              </a:rPr>
              <a:t>Bank Account Linkage </a:t>
            </a:r>
            <a:endParaRPr lang="id-ID" sz="1800" dirty="0">
              <a:latin typeface="Century Gothic" panose="020B0502020202020204" pitchFamily="34" charset="0"/>
              <a:ea typeface="Roboto"/>
              <a:cs typeface="Roboto"/>
              <a:sym typeface="Roboto"/>
            </a:endParaRPr>
          </a:p>
        </p:txBody>
      </p:sp>
      <p:sp>
        <p:nvSpPr>
          <p:cNvPr id="53" name="Shape 610">
            <a:extLst>
              <a:ext uri="{FF2B5EF4-FFF2-40B4-BE49-F238E27FC236}">
                <a16:creationId xmlns:a16="http://schemas.microsoft.com/office/drawing/2014/main" id="{8793FB4E-3C7D-C977-641C-473E4D11AF99}"/>
              </a:ext>
            </a:extLst>
          </p:cNvPr>
          <p:cNvSpPr/>
          <p:nvPr/>
        </p:nvSpPr>
        <p:spPr>
          <a:xfrm>
            <a:off x="2185021" y="10529310"/>
            <a:ext cx="3332097" cy="328359"/>
          </a:xfrm>
          <a:prstGeom prst="rect">
            <a:avLst/>
          </a:prstGeom>
          <a:noFill/>
          <a:ln>
            <a:noFill/>
          </a:ln>
        </p:spPr>
        <p:txBody>
          <a:bodyPr lIns="182824" tIns="91400" rIns="182824" bIns="91400" anchor="ctr" anchorCtr="0">
            <a:noAutofit/>
          </a:bodyPr>
          <a:lstStyle/>
          <a:p>
            <a:pPr algn="ctr">
              <a:buSzPct val="25000"/>
            </a:pPr>
            <a:r>
              <a:rPr lang="en-IN" sz="1800" dirty="0">
                <a:latin typeface="Century Gothic" panose="020B0502020202020204" pitchFamily="34" charset="0"/>
                <a:ea typeface="Roboto"/>
                <a:cs typeface="Roboto"/>
                <a:sym typeface="Roboto"/>
              </a:rPr>
              <a:t>KYC &amp; Account Creation </a:t>
            </a:r>
            <a:endParaRPr lang="id-ID" sz="1800" dirty="0">
              <a:latin typeface="Century Gothic" panose="020B0502020202020204" pitchFamily="34" charset="0"/>
              <a:ea typeface="Roboto"/>
              <a:cs typeface="Roboto"/>
              <a:sym typeface="Roboto"/>
            </a:endParaRPr>
          </a:p>
        </p:txBody>
      </p:sp>
      <p:sp>
        <p:nvSpPr>
          <p:cNvPr id="54" name="Rectangle 53">
            <a:extLst>
              <a:ext uri="{FF2B5EF4-FFF2-40B4-BE49-F238E27FC236}">
                <a16:creationId xmlns:a16="http://schemas.microsoft.com/office/drawing/2014/main" id="{A37DB7B4-D164-D933-A20E-8C4983AEE3B7}"/>
              </a:ext>
            </a:extLst>
          </p:cNvPr>
          <p:cNvSpPr/>
          <p:nvPr/>
        </p:nvSpPr>
        <p:spPr>
          <a:xfrm>
            <a:off x="6450714" y="9263771"/>
            <a:ext cx="3401224" cy="491337"/>
          </a:xfrm>
          <a:prstGeom prst="rect">
            <a:avLst/>
          </a:prstGeom>
          <a:solidFill>
            <a:schemeClr val="accent1">
              <a:lumMod val="20000"/>
              <a:lumOff val="80000"/>
            </a:schemeClr>
          </a:solidFill>
          <a:ln>
            <a:solidFill>
              <a:schemeClr val="accent1">
                <a:lumMod val="60000"/>
                <a:lumOff val="4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5" name="Shape 610">
            <a:extLst>
              <a:ext uri="{FF2B5EF4-FFF2-40B4-BE49-F238E27FC236}">
                <a16:creationId xmlns:a16="http://schemas.microsoft.com/office/drawing/2014/main" id="{2AB843DF-86E7-68A0-0161-B4DC55E6DCDE}"/>
              </a:ext>
            </a:extLst>
          </p:cNvPr>
          <p:cNvSpPr/>
          <p:nvPr/>
        </p:nvSpPr>
        <p:spPr>
          <a:xfrm>
            <a:off x="6527717" y="9320436"/>
            <a:ext cx="3238861" cy="392878"/>
          </a:xfrm>
          <a:prstGeom prst="rect">
            <a:avLst/>
          </a:prstGeom>
          <a:noFill/>
          <a:ln>
            <a:noFill/>
          </a:ln>
        </p:spPr>
        <p:txBody>
          <a:bodyPr lIns="182824" tIns="91400" rIns="182824" bIns="91400" anchor="ctr" anchorCtr="0">
            <a:noAutofit/>
          </a:bodyPr>
          <a:lstStyle/>
          <a:p>
            <a:pPr algn="ctr">
              <a:buSzPct val="25000"/>
            </a:pPr>
            <a:r>
              <a:rPr lang="en-IN" sz="1800" dirty="0">
                <a:latin typeface="Century Gothic" panose="020B0502020202020204" pitchFamily="34" charset="0"/>
                <a:ea typeface="Roboto"/>
                <a:cs typeface="Roboto"/>
                <a:sym typeface="Roboto"/>
              </a:rPr>
              <a:t>Crypto &amp; INR deposits </a:t>
            </a:r>
            <a:endParaRPr lang="id-ID" sz="1800" dirty="0">
              <a:latin typeface="Century Gothic" panose="020B0502020202020204" pitchFamily="34" charset="0"/>
              <a:ea typeface="Roboto"/>
              <a:cs typeface="Roboto"/>
              <a:sym typeface="Roboto"/>
            </a:endParaRPr>
          </a:p>
        </p:txBody>
      </p:sp>
      <p:sp>
        <p:nvSpPr>
          <p:cNvPr id="56" name="Rectangle 55">
            <a:extLst>
              <a:ext uri="{FF2B5EF4-FFF2-40B4-BE49-F238E27FC236}">
                <a16:creationId xmlns:a16="http://schemas.microsoft.com/office/drawing/2014/main" id="{9F68D95A-DC86-8FD9-5F92-8E149F05ADA3}"/>
              </a:ext>
            </a:extLst>
          </p:cNvPr>
          <p:cNvSpPr/>
          <p:nvPr/>
        </p:nvSpPr>
        <p:spPr>
          <a:xfrm>
            <a:off x="9891630" y="10428665"/>
            <a:ext cx="1877596" cy="491337"/>
          </a:xfrm>
          <a:prstGeom prst="rect">
            <a:avLst/>
          </a:prstGeom>
          <a:solidFill>
            <a:srgbClr val="CCCCFF"/>
          </a:solidFill>
          <a:ln>
            <a:solidFill>
              <a:schemeClr val="accent1">
                <a:lumMod val="60000"/>
                <a:lumOff val="4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7" name="Shape 610">
            <a:extLst>
              <a:ext uri="{FF2B5EF4-FFF2-40B4-BE49-F238E27FC236}">
                <a16:creationId xmlns:a16="http://schemas.microsoft.com/office/drawing/2014/main" id="{D74A38ED-B03D-97C6-A83F-90837442DBA7}"/>
              </a:ext>
            </a:extLst>
          </p:cNvPr>
          <p:cNvSpPr/>
          <p:nvPr/>
        </p:nvSpPr>
        <p:spPr>
          <a:xfrm>
            <a:off x="9963805" y="10514640"/>
            <a:ext cx="1703454" cy="325645"/>
          </a:xfrm>
          <a:prstGeom prst="rect">
            <a:avLst/>
          </a:prstGeom>
          <a:noFill/>
          <a:ln>
            <a:noFill/>
          </a:ln>
        </p:spPr>
        <p:txBody>
          <a:bodyPr lIns="182824" tIns="91400" rIns="182824" bIns="91400" anchor="ctr" anchorCtr="0">
            <a:noAutofit/>
          </a:bodyPr>
          <a:lstStyle/>
          <a:p>
            <a:pPr algn="ctr">
              <a:buSzPct val="25000"/>
            </a:pPr>
            <a:r>
              <a:rPr lang="en-IN" sz="1800" dirty="0">
                <a:latin typeface="Century Gothic" panose="020B0502020202020204" pitchFamily="34" charset="0"/>
                <a:ea typeface="Roboto"/>
                <a:cs typeface="Roboto"/>
                <a:sym typeface="Roboto"/>
              </a:rPr>
              <a:t>ETH wallet </a:t>
            </a:r>
            <a:endParaRPr lang="id-ID" sz="1800" dirty="0">
              <a:latin typeface="Century Gothic" panose="020B0502020202020204" pitchFamily="34" charset="0"/>
              <a:ea typeface="Roboto"/>
              <a:cs typeface="Roboto"/>
              <a:sym typeface="Roboto"/>
            </a:endParaRPr>
          </a:p>
        </p:txBody>
      </p:sp>
      <p:grpSp>
        <p:nvGrpSpPr>
          <p:cNvPr id="6" name="Group 5">
            <a:extLst>
              <a:ext uri="{FF2B5EF4-FFF2-40B4-BE49-F238E27FC236}">
                <a16:creationId xmlns:a16="http://schemas.microsoft.com/office/drawing/2014/main" id="{44AB14DA-6922-EFBD-4A67-3CDE5A986E7E}"/>
              </a:ext>
            </a:extLst>
          </p:cNvPr>
          <p:cNvGrpSpPr/>
          <p:nvPr/>
        </p:nvGrpSpPr>
        <p:grpSpPr>
          <a:xfrm>
            <a:off x="20591976" y="2072797"/>
            <a:ext cx="2020363" cy="915443"/>
            <a:chOff x="9344019" y="3217019"/>
            <a:chExt cx="5626975" cy="915443"/>
          </a:xfrm>
        </p:grpSpPr>
        <p:sp>
          <p:nvSpPr>
            <p:cNvPr id="8" name="AutoShape 1">
              <a:extLst>
                <a:ext uri="{FF2B5EF4-FFF2-40B4-BE49-F238E27FC236}">
                  <a16:creationId xmlns:a16="http://schemas.microsoft.com/office/drawing/2014/main" id="{DFBF045A-494D-7D43-1419-9EABCD240C0C}"/>
                </a:ext>
              </a:extLst>
            </p:cNvPr>
            <p:cNvSpPr>
              <a:spLocks/>
            </p:cNvSpPr>
            <p:nvPr/>
          </p:nvSpPr>
          <p:spPr bwMode="auto">
            <a:xfrm>
              <a:off x="9344019" y="3267990"/>
              <a:ext cx="5626975" cy="864472"/>
            </a:xfrm>
            <a:prstGeom prst="roundRect">
              <a:avLst>
                <a:gd name="adj" fmla="val 47306"/>
              </a:avLst>
            </a:prstGeom>
            <a:solidFill>
              <a:schemeClr val="bg1">
                <a:lumMod val="85000"/>
              </a:schemeClr>
            </a:solidFill>
            <a:ln>
              <a:noFill/>
            </a:ln>
          </p:spPr>
          <p:txBody>
            <a:bodyPr lIns="0" tIns="0" rIns="0" bIns="0"/>
            <a:lstStyle/>
            <a:p>
              <a:endParaRPr lang="en-US" dirty="0">
                <a:latin typeface="Open Sans Italic"/>
                <a:ea typeface="Open Sans"/>
                <a:cs typeface="Open Sans"/>
              </a:endParaRPr>
            </a:p>
          </p:txBody>
        </p:sp>
        <p:sp>
          <p:nvSpPr>
            <p:cNvPr id="11" name="Rectangle 3">
              <a:extLst>
                <a:ext uri="{FF2B5EF4-FFF2-40B4-BE49-F238E27FC236}">
                  <a16:creationId xmlns:a16="http://schemas.microsoft.com/office/drawing/2014/main" id="{26C14012-1675-E1A8-D2AE-71CD0944355B}"/>
                </a:ext>
              </a:extLst>
            </p:cNvPr>
            <p:cNvSpPr>
              <a:spLocks/>
            </p:cNvSpPr>
            <p:nvPr/>
          </p:nvSpPr>
          <p:spPr bwMode="auto">
            <a:xfrm>
              <a:off x="9522085" y="3217019"/>
              <a:ext cx="5305434" cy="913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US" sz="3000" b="1" dirty="0">
                  <a:latin typeface="Century Gothic"/>
                  <a:ea typeface="Open Sans"/>
                  <a:cs typeface="Century Gothic"/>
                  <a:sym typeface="Helvetica Neue" charset="0"/>
                </a:rPr>
                <a:t>DEX</a:t>
              </a:r>
            </a:p>
          </p:txBody>
        </p:sp>
      </p:grpSp>
      <p:cxnSp>
        <p:nvCxnSpPr>
          <p:cNvPr id="59" name="Straight Connector 58">
            <a:extLst>
              <a:ext uri="{FF2B5EF4-FFF2-40B4-BE49-F238E27FC236}">
                <a16:creationId xmlns:a16="http://schemas.microsoft.com/office/drawing/2014/main" id="{4C63273C-C3CD-EB7A-625E-17F0E446B65F}"/>
              </a:ext>
            </a:extLst>
          </p:cNvPr>
          <p:cNvCxnSpPr>
            <a:cxnSpLocks/>
          </p:cNvCxnSpPr>
          <p:nvPr/>
        </p:nvCxnSpPr>
        <p:spPr>
          <a:xfrm>
            <a:off x="12142192" y="3065771"/>
            <a:ext cx="38834" cy="8450877"/>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12356C5-34EA-9A10-CB4C-81F2C08BEBF2}"/>
              </a:ext>
            </a:extLst>
          </p:cNvPr>
          <p:cNvCxnSpPr>
            <a:cxnSpLocks/>
            <a:stCxn id="37" idx="0"/>
            <a:endCxn id="23" idx="2"/>
          </p:cNvCxnSpPr>
          <p:nvPr/>
        </p:nvCxnSpPr>
        <p:spPr>
          <a:xfrm flipV="1">
            <a:off x="3337208" y="3024115"/>
            <a:ext cx="77229" cy="396431"/>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1D343F7-4AFF-0AF1-89CE-D7113D55DF11}"/>
              </a:ext>
            </a:extLst>
          </p:cNvPr>
          <p:cNvCxnSpPr>
            <a:cxnSpLocks/>
            <a:stCxn id="40" idx="3"/>
            <a:endCxn id="41" idx="1"/>
          </p:cNvCxnSpPr>
          <p:nvPr/>
        </p:nvCxnSpPr>
        <p:spPr>
          <a:xfrm>
            <a:off x="5016286" y="4265774"/>
            <a:ext cx="619983" cy="62882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DFEAC26-0DDD-6AFB-7980-4AF8E4ABC6E2}"/>
              </a:ext>
            </a:extLst>
          </p:cNvPr>
          <p:cNvCxnSpPr>
            <a:stCxn id="42" idx="3"/>
            <a:endCxn id="43" idx="1"/>
          </p:cNvCxnSpPr>
          <p:nvPr/>
        </p:nvCxnSpPr>
        <p:spPr>
          <a:xfrm flipV="1">
            <a:off x="8988728" y="4270766"/>
            <a:ext cx="831632" cy="66078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C025F80-095C-1F27-4D1A-42004AC218DA}"/>
              </a:ext>
            </a:extLst>
          </p:cNvPr>
          <p:cNvCxnSpPr>
            <a:stCxn id="24" idx="2"/>
            <a:endCxn id="48" idx="0"/>
          </p:cNvCxnSpPr>
          <p:nvPr/>
        </p:nvCxnSpPr>
        <p:spPr>
          <a:xfrm>
            <a:off x="6440949" y="7720750"/>
            <a:ext cx="44977" cy="46363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DB006F2-34AA-B2A9-9D5D-EFF25C791C5D}"/>
              </a:ext>
            </a:extLst>
          </p:cNvPr>
          <p:cNvCxnSpPr>
            <a:stCxn id="24" idx="2"/>
            <a:endCxn id="48" idx="0"/>
          </p:cNvCxnSpPr>
          <p:nvPr/>
        </p:nvCxnSpPr>
        <p:spPr>
          <a:xfrm>
            <a:off x="6440949" y="7720750"/>
            <a:ext cx="44977" cy="46363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9AD0E7-021C-B268-3FAA-B9182F807009}"/>
              </a:ext>
            </a:extLst>
          </p:cNvPr>
          <p:cNvCxnSpPr>
            <a:stCxn id="49" idx="2"/>
            <a:endCxn id="54" idx="0"/>
          </p:cNvCxnSpPr>
          <p:nvPr/>
        </p:nvCxnSpPr>
        <p:spPr>
          <a:xfrm>
            <a:off x="6450714" y="8679331"/>
            <a:ext cx="1700612" cy="58444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6221D1B-171E-7D6D-EA9B-AF3A967E0FB3}"/>
              </a:ext>
            </a:extLst>
          </p:cNvPr>
          <p:cNvCxnSpPr>
            <a:stCxn id="55" idx="1"/>
            <a:endCxn id="52" idx="3"/>
          </p:cNvCxnSpPr>
          <p:nvPr/>
        </p:nvCxnSpPr>
        <p:spPr>
          <a:xfrm flipH="1">
            <a:off x="5507987" y="9516875"/>
            <a:ext cx="1019730" cy="54431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B4BCBBB-653A-1845-D61A-D8CA120F731E}"/>
              </a:ext>
            </a:extLst>
          </p:cNvPr>
          <p:cNvCxnSpPr>
            <a:stCxn id="50" idx="2"/>
            <a:endCxn id="32" idx="0"/>
          </p:cNvCxnSpPr>
          <p:nvPr/>
        </p:nvCxnSpPr>
        <p:spPr>
          <a:xfrm>
            <a:off x="3816506" y="10919099"/>
            <a:ext cx="760114" cy="45922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E212A2E-F6BD-35E6-C929-EC24D9C8C458}"/>
              </a:ext>
            </a:extLst>
          </p:cNvPr>
          <p:cNvCxnSpPr>
            <a:stCxn id="54" idx="2"/>
            <a:endCxn id="56" idx="0"/>
          </p:cNvCxnSpPr>
          <p:nvPr/>
        </p:nvCxnSpPr>
        <p:spPr>
          <a:xfrm>
            <a:off x="8151326" y="9755108"/>
            <a:ext cx="2679102" cy="67355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5" name="Picture 84">
            <a:extLst>
              <a:ext uri="{FF2B5EF4-FFF2-40B4-BE49-F238E27FC236}">
                <a16:creationId xmlns:a16="http://schemas.microsoft.com/office/drawing/2014/main" id="{8EF530AE-BC2F-8213-EB49-59F46512C6BF}"/>
              </a:ext>
            </a:extLst>
          </p:cNvPr>
          <p:cNvPicPr>
            <a:picLocks noChangeAspect="1"/>
          </p:cNvPicPr>
          <p:nvPr/>
        </p:nvPicPr>
        <p:blipFill>
          <a:blip r:embed="rId3"/>
          <a:stretch>
            <a:fillRect/>
          </a:stretch>
        </p:blipFill>
        <p:spPr>
          <a:xfrm>
            <a:off x="14159702" y="8063910"/>
            <a:ext cx="5683478" cy="4250866"/>
          </a:xfrm>
          <a:prstGeom prst="rect">
            <a:avLst/>
          </a:prstGeom>
        </p:spPr>
      </p:pic>
      <p:pic>
        <p:nvPicPr>
          <p:cNvPr id="87" name="Picture 86">
            <a:extLst>
              <a:ext uri="{FF2B5EF4-FFF2-40B4-BE49-F238E27FC236}">
                <a16:creationId xmlns:a16="http://schemas.microsoft.com/office/drawing/2014/main" id="{E20439D3-8628-AEBD-7731-33E02BAD6BDD}"/>
              </a:ext>
            </a:extLst>
          </p:cNvPr>
          <p:cNvPicPr>
            <a:picLocks noChangeAspect="1"/>
          </p:cNvPicPr>
          <p:nvPr/>
        </p:nvPicPr>
        <p:blipFill>
          <a:blip r:embed="rId4"/>
          <a:stretch>
            <a:fillRect/>
          </a:stretch>
        </p:blipFill>
        <p:spPr>
          <a:xfrm>
            <a:off x="13045867" y="1948201"/>
            <a:ext cx="5237149" cy="5072846"/>
          </a:xfrm>
          <a:prstGeom prst="rect">
            <a:avLst/>
          </a:prstGeom>
        </p:spPr>
      </p:pic>
      <p:sp>
        <p:nvSpPr>
          <p:cNvPr id="88" name="Rectangle: Rounded Corners 87">
            <a:extLst>
              <a:ext uri="{FF2B5EF4-FFF2-40B4-BE49-F238E27FC236}">
                <a16:creationId xmlns:a16="http://schemas.microsoft.com/office/drawing/2014/main" id="{05F03E18-C908-5F3A-2AB1-B75E89892EBA}"/>
              </a:ext>
            </a:extLst>
          </p:cNvPr>
          <p:cNvSpPr/>
          <p:nvPr/>
        </p:nvSpPr>
        <p:spPr>
          <a:xfrm>
            <a:off x="15195664" y="5899249"/>
            <a:ext cx="6360626" cy="1875230"/>
          </a:xfrm>
          <a:prstGeom prst="roundRect">
            <a:avLst/>
          </a:prstGeom>
          <a:solidFill>
            <a:schemeClr val="bg1">
              <a:lumMod val="85000"/>
            </a:schemeClr>
          </a:solidFill>
          <a:ln w="38100">
            <a:solidFill>
              <a:schemeClr val="bg1">
                <a:lumMod val="6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89" name="Shape 610">
            <a:extLst>
              <a:ext uri="{FF2B5EF4-FFF2-40B4-BE49-F238E27FC236}">
                <a16:creationId xmlns:a16="http://schemas.microsoft.com/office/drawing/2014/main" id="{939A5D2D-D8C0-2359-4435-2202887C4FF9}"/>
              </a:ext>
            </a:extLst>
          </p:cNvPr>
          <p:cNvSpPr/>
          <p:nvPr/>
        </p:nvSpPr>
        <p:spPr>
          <a:xfrm>
            <a:off x="16788842" y="6075327"/>
            <a:ext cx="2988347" cy="556940"/>
          </a:xfrm>
          <a:prstGeom prst="rect">
            <a:avLst/>
          </a:prstGeom>
          <a:noFill/>
          <a:ln>
            <a:noFill/>
          </a:ln>
        </p:spPr>
        <p:txBody>
          <a:bodyPr lIns="182824" tIns="91400" rIns="182824" bIns="91400" anchor="t" anchorCtr="0">
            <a:noAutofit/>
          </a:bodyPr>
          <a:lstStyle/>
          <a:p>
            <a:pPr algn="ctr">
              <a:lnSpc>
                <a:spcPct val="130000"/>
              </a:lnSpc>
              <a:buSzPct val="25000"/>
            </a:pPr>
            <a:r>
              <a:rPr lang="en-IN" sz="2000" b="1" dirty="0">
                <a:latin typeface="Century Gothic" panose="020B0502020202020204" pitchFamily="34" charset="0"/>
                <a:ea typeface="Roboto"/>
                <a:cs typeface="Roboto"/>
                <a:sym typeface="Roboto"/>
              </a:rPr>
              <a:t>DEX Smart Contract </a:t>
            </a:r>
            <a:endParaRPr lang="id-ID" sz="2000" dirty="0">
              <a:latin typeface="Century Gothic" panose="020B0502020202020204" pitchFamily="34" charset="0"/>
              <a:ea typeface="Roboto"/>
              <a:cs typeface="Roboto"/>
              <a:sym typeface="Roboto"/>
            </a:endParaRPr>
          </a:p>
        </p:txBody>
      </p:sp>
      <p:sp>
        <p:nvSpPr>
          <p:cNvPr id="90" name="Rectangle 89">
            <a:extLst>
              <a:ext uri="{FF2B5EF4-FFF2-40B4-BE49-F238E27FC236}">
                <a16:creationId xmlns:a16="http://schemas.microsoft.com/office/drawing/2014/main" id="{EE794CFB-1221-7DE6-00FE-FE5CB8AB491F}"/>
              </a:ext>
            </a:extLst>
          </p:cNvPr>
          <p:cNvSpPr/>
          <p:nvPr/>
        </p:nvSpPr>
        <p:spPr>
          <a:xfrm>
            <a:off x="15566802" y="6831156"/>
            <a:ext cx="2377349" cy="6692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000" dirty="0"/>
              <a:t>Liquidity Providers</a:t>
            </a:r>
            <a:endParaRPr lang="en-US" dirty="0"/>
          </a:p>
        </p:txBody>
      </p:sp>
      <p:sp>
        <p:nvSpPr>
          <p:cNvPr id="91" name="Rectangle 90">
            <a:extLst>
              <a:ext uri="{FF2B5EF4-FFF2-40B4-BE49-F238E27FC236}">
                <a16:creationId xmlns:a16="http://schemas.microsoft.com/office/drawing/2014/main" id="{2005E835-086D-94F7-18B1-1C235AB01CCD}"/>
              </a:ext>
            </a:extLst>
          </p:cNvPr>
          <p:cNvSpPr/>
          <p:nvPr/>
        </p:nvSpPr>
        <p:spPr>
          <a:xfrm>
            <a:off x="18732293" y="6868766"/>
            <a:ext cx="2377349" cy="669214"/>
          </a:xfrm>
          <a:prstGeom prst="rect">
            <a:avLst/>
          </a:prstGeom>
          <a:solidFill>
            <a:srgbClr val="FF99CC"/>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000" dirty="0"/>
              <a:t>Automated Market Maker </a:t>
            </a:r>
            <a:endParaRPr lang="en-US" dirty="0"/>
          </a:p>
        </p:txBody>
      </p:sp>
      <p:pic>
        <p:nvPicPr>
          <p:cNvPr id="92" name="Picture 91">
            <a:extLst>
              <a:ext uri="{FF2B5EF4-FFF2-40B4-BE49-F238E27FC236}">
                <a16:creationId xmlns:a16="http://schemas.microsoft.com/office/drawing/2014/main" id="{A7AFF4BF-40B1-2388-6676-6F1A251FDD65}"/>
              </a:ext>
            </a:extLst>
          </p:cNvPr>
          <p:cNvPicPr>
            <a:picLocks noChangeAspect="1"/>
          </p:cNvPicPr>
          <p:nvPr/>
        </p:nvPicPr>
        <p:blipFill>
          <a:blip r:embed="rId2"/>
          <a:stretch>
            <a:fillRect/>
          </a:stretch>
        </p:blipFill>
        <p:spPr>
          <a:xfrm>
            <a:off x="18249948" y="2015004"/>
            <a:ext cx="798586" cy="1028482"/>
          </a:xfrm>
          <a:prstGeom prst="rect">
            <a:avLst/>
          </a:prstGeom>
        </p:spPr>
      </p:pic>
      <p:pic>
        <p:nvPicPr>
          <p:cNvPr id="93" name="Picture 92">
            <a:extLst>
              <a:ext uri="{FF2B5EF4-FFF2-40B4-BE49-F238E27FC236}">
                <a16:creationId xmlns:a16="http://schemas.microsoft.com/office/drawing/2014/main" id="{68DAA015-F7FB-70D7-AE39-06E7838EBA05}"/>
              </a:ext>
            </a:extLst>
          </p:cNvPr>
          <p:cNvPicPr>
            <a:picLocks noChangeAspect="1"/>
          </p:cNvPicPr>
          <p:nvPr/>
        </p:nvPicPr>
        <p:blipFill>
          <a:blip r:embed="rId2"/>
          <a:stretch>
            <a:fillRect/>
          </a:stretch>
        </p:blipFill>
        <p:spPr>
          <a:xfrm>
            <a:off x="19257102" y="3837179"/>
            <a:ext cx="798586" cy="1028482"/>
          </a:xfrm>
          <a:prstGeom prst="rect">
            <a:avLst/>
          </a:prstGeom>
        </p:spPr>
      </p:pic>
      <p:pic>
        <p:nvPicPr>
          <p:cNvPr id="94" name="Picture 93">
            <a:extLst>
              <a:ext uri="{FF2B5EF4-FFF2-40B4-BE49-F238E27FC236}">
                <a16:creationId xmlns:a16="http://schemas.microsoft.com/office/drawing/2014/main" id="{E5816201-91EF-E29F-5C3D-76A0E58D94B7}"/>
              </a:ext>
            </a:extLst>
          </p:cNvPr>
          <p:cNvPicPr>
            <a:picLocks noChangeAspect="1"/>
          </p:cNvPicPr>
          <p:nvPr/>
        </p:nvPicPr>
        <p:blipFill>
          <a:blip r:embed="rId2"/>
          <a:stretch>
            <a:fillRect/>
          </a:stretch>
        </p:blipFill>
        <p:spPr>
          <a:xfrm>
            <a:off x="12677400" y="2266794"/>
            <a:ext cx="798586" cy="1028482"/>
          </a:xfrm>
          <a:prstGeom prst="rect">
            <a:avLst/>
          </a:prstGeom>
        </p:spPr>
      </p:pic>
      <p:pic>
        <p:nvPicPr>
          <p:cNvPr id="95" name="Picture 94">
            <a:extLst>
              <a:ext uri="{FF2B5EF4-FFF2-40B4-BE49-F238E27FC236}">
                <a16:creationId xmlns:a16="http://schemas.microsoft.com/office/drawing/2014/main" id="{92FB773E-AEF7-82FD-D953-E50D5EA5DBDF}"/>
              </a:ext>
            </a:extLst>
          </p:cNvPr>
          <p:cNvPicPr>
            <a:picLocks noChangeAspect="1"/>
          </p:cNvPicPr>
          <p:nvPr/>
        </p:nvPicPr>
        <p:blipFill>
          <a:blip r:embed="rId2"/>
          <a:stretch>
            <a:fillRect/>
          </a:stretch>
        </p:blipFill>
        <p:spPr>
          <a:xfrm>
            <a:off x="12907120" y="4905417"/>
            <a:ext cx="798586" cy="1028482"/>
          </a:xfrm>
          <a:prstGeom prst="rect">
            <a:avLst/>
          </a:prstGeom>
        </p:spPr>
      </p:pic>
      <p:pic>
        <p:nvPicPr>
          <p:cNvPr id="96" name="Picture 95">
            <a:extLst>
              <a:ext uri="{FF2B5EF4-FFF2-40B4-BE49-F238E27FC236}">
                <a16:creationId xmlns:a16="http://schemas.microsoft.com/office/drawing/2014/main" id="{D4E529D2-9059-421F-53B1-DDFD7DD7FE75}"/>
              </a:ext>
            </a:extLst>
          </p:cNvPr>
          <p:cNvPicPr>
            <a:picLocks noChangeAspect="1"/>
          </p:cNvPicPr>
          <p:nvPr/>
        </p:nvPicPr>
        <p:blipFill>
          <a:blip r:embed="rId2"/>
          <a:stretch>
            <a:fillRect/>
          </a:stretch>
        </p:blipFill>
        <p:spPr>
          <a:xfrm>
            <a:off x="13476841" y="10219516"/>
            <a:ext cx="798586" cy="1028482"/>
          </a:xfrm>
          <a:prstGeom prst="rect">
            <a:avLst/>
          </a:prstGeom>
        </p:spPr>
      </p:pic>
      <p:pic>
        <p:nvPicPr>
          <p:cNvPr id="97" name="Picture 96">
            <a:extLst>
              <a:ext uri="{FF2B5EF4-FFF2-40B4-BE49-F238E27FC236}">
                <a16:creationId xmlns:a16="http://schemas.microsoft.com/office/drawing/2014/main" id="{B0DE9403-07F6-4738-66C0-44090DB198FE}"/>
              </a:ext>
            </a:extLst>
          </p:cNvPr>
          <p:cNvPicPr>
            <a:picLocks noChangeAspect="1"/>
          </p:cNvPicPr>
          <p:nvPr/>
        </p:nvPicPr>
        <p:blipFill>
          <a:blip r:embed="rId2"/>
          <a:stretch>
            <a:fillRect/>
          </a:stretch>
        </p:blipFill>
        <p:spPr>
          <a:xfrm>
            <a:off x="20533969" y="8545487"/>
            <a:ext cx="798586" cy="1028482"/>
          </a:xfrm>
          <a:prstGeom prst="rect">
            <a:avLst/>
          </a:prstGeom>
        </p:spPr>
      </p:pic>
      <p:pic>
        <p:nvPicPr>
          <p:cNvPr id="98" name="Picture 97">
            <a:extLst>
              <a:ext uri="{FF2B5EF4-FFF2-40B4-BE49-F238E27FC236}">
                <a16:creationId xmlns:a16="http://schemas.microsoft.com/office/drawing/2014/main" id="{23C1D05A-81C2-6D16-7412-D572E8297C01}"/>
              </a:ext>
            </a:extLst>
          </p:cNvPr>
          <p:cNvPicPr>
            <a:picLocks noChangeAspect="1"/>
          </p:cNvPicPr>
          <p:nvPr/>
        </p:nvPicPr>
        <p:blipFill>
          <a:blip r:embed="rId2"/>
          <a:stretch>
            <a:fillRect/>
          </a:stretch>
        </p:blipFill>
        <p:spPr>
          <a:xfrm>
            <a:off x="19611995" y="11355111"/>
            <a:ext cx="798586" cy="1028482"/>
          </a:xfrm>
          <a:prstGeom prst="rect">
            <a:avLst/>
          </a:prstGeom>
        </p:spPr>
      </p:pic>
      <p:cxnSp>
        <p:nvCxnSpPr>
          <p:cNvPr id="102" name="Straight Connector 101">
            <a:extLst>
              <a:ext uri="{FF2B5EF4-FFF2-40B4-BE49-F238E27FC236}">
                <a16:creationId xmlns:a16="http://schemas.microsoft.com/office/drawing/2014/main" id="{C8FC60A0-0BC4-4DB9-B019-55EBDCB09D2E}"/>
              </a:ext>
            </a:extLst>
          </p:cNvPr>
          <p:cNvCxnSpPr>
            <a:cxnSpLocks/>
          </p:cNvCxnSpPr>
          <p:nvPr/>
        </p:nvCxnSpPr>
        <p:spPr>
          <a:xfrm>
            <a:off x="15982122" y="5526157"/>
            <a:ext cx="2524539" cy="373092"/>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8BB201D-BF38-1487-02BA-80855317A409}"/>
              </a:ext>
            </a:extLst>
          </p:cNvPr>
          <p:cNvCxnSpPr>
            <a:cxnSpLocks/>
            <a:endCxn id="88" idx="2"/>
          </p:cNvCxnSpPr>
          <p:nvPr/>
        </p:nvCxnSpPr>
        <p:spPr>
          <a:xfrm flipV="1">
            <a:off x="17302990" y="7774479"/>
            <a:ext cx="1072987" cy="638699"/>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5C9B66-F42D-F4CA-F142-842F879E1953}"/>
              </a:ext>
            </a:extLst>
          </p:cNvPr>
          <p:cNvCxnSpPr>
            <a:stCxn id="41" idx="2"/>
            <a:endCxn id="24" idx="0"/>
          </p:cNvCxnSpPr>
          <p:nvPr/>
        </p:nvCxnSpPr>
        <p:spPr>
          <a:xfrm flipH="1">
            <a:off x="6440949" y="5140268"/>
            <a:ext cx="895932" cy="705252"/>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CCFBA84-A0F4-B47F-9F7E-5371853C308D}"/>
              </a:ext>
            </a:extLst>
          </p:cNvPr>
          <p:cNvPicPr>
            <a:picLocks noChangeAspect="1"/>
          </p:cNvPicPr>
          <p:nvPr/>
        </p:nvPicPr>
        <p:blipFill>
          <a:blip r:embed="rId5"/>
          <a:stretch>
            <a:fillRect/>
          </a:stretch>
        </p:blipFill>
        <p:spPr>
          <a:xfrm>
            <a:off x="288920" y="239165"/>
            <a:ext cx="1105871" cy="893896"/>
          </a:xfrm>
          <a:prstGeom prst="rect">
            <a:avLst/>
          </a:prstGeom>
        </p:spPr>
      </p:pic>
    </p:spTree>
    <p:extLst>
      <p:ext uri="{BB962C8B-B14F-4D97-AF65-F5344CB8AC3E}">
        <p14:creationId xmlns:p14="http://schemas.microsoft.com/office/powerpoint/2010/main" val="2739626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1+#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1+#ppt_w/2"/>
                                          </p:val>
                                        </p:tav>
                                        <p:tav tm="100000">
                                          <p:val>
                                            <p:strVal val="#ppt_x"/>
                                          </p:val>
                                        </p:tav>
                                      </p:tavLst>
                                    </p:anim>
                                    <p:anim calcmode="lin" valueType="num">
                                      <p:cBhvr additive="base">
                                        <p:cTn id="20" dur="500" fill="hold"/>
                                        <p:tgtEl>
                                          <p:spTgt spid="36"/>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1+#ppt_w/2"/>
                                          </p:val>
                                        </p:tav>
                                        <p:tav tm="100000">
                                          <p:val>
                                            <p:strVal val="#ppt_x"/>
                                          </p:val>
                                        </p:tav>
                                      </p:tavLst>
                                    </p:anim>
                                    <p:anim calcmode="lin" valueType="num">
                                      <p:cBhvr additive="base">
                                        <p:cTn id="24" dur="500" fill="hold"/>
                                        <p:tgtEl>
                                          <p:spTgt spid="39"/>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1+#ppt_w/2"/>
                                          </p:val>
                                        </p:tav>
                                        <p:tav tm="100000">
                                          <p:val>
                                            <p:strVal val="#ppt_x"/>
                                          </p:val>
                                        </p:tav>
                                      </p:tavLst>
                                    </p:anim>
                                    <p:anim calcmode="lin" valueType="num">
                                      <p:cBhvr additive="base">
                                        <p:cTn id="28" dur="500" fill="hold"/>
                                        <p:tgtEl>
                                          <p:spTgt spid="4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1+#ppt_w/2"/>
                                          </p:val>
                                        </p:tav>
                                        <p:tav tm="100000">
                                          <p:val>
                                            <p:strVal val="#ppt_x"/>
                                          </p:val>
                                        </p:tav>
                                      </p:tavLst>
                                    </p:anim>
                                    <p:anim calcmode="lin" valueType="num">
                                      <p:cBhvr additive="base">
                                        <p:cTn id="32" dur="500" fill="hold"/>
                                        <p:tgtEl>
                                          <p:spTgt spid="42"/>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1+#ppt_w/2"/>
                                          </p:val>
                                        </p:tav>
                                        <p:tav tm="100000">
                                          <p:val>
                                            <p:strVal val="#ppt_x"/>
                                          </p:val>
                                        </p:tav>
                                      </p:tavLst>
                                    </p:anim>
                                    <p:anim calcmode="lin" valueType="num">
                                      <p:cBhvr additive="base">
                                        <p:cTn id="36" dur="500" fill="hold"/>
                                        <p:tgtEl>
                                          <p:spTgt spid="44"/>
                                        </p:tgtEl>
                                        <p:attrNameLst>
                                          <p:attrName>ppt_y</p:attrName>
                                        </p:attrNameLst>
                                      </p:cBhvr>
                                      <p:tavLst>
                                        <p:tav tm="0">
                                          <p:val>
                                            <p:strVal val="#ppt_y"/>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down)">
                                      <p:cBhvr>
                                        <p:cTn id="39" dur="500"/>
                                        <p:tgtEl>
                                          <p:spTgt spid="45"/>
                                        </p:tgtEl>
                                      </p:cBhvr>
                                    </p:animEffect>
                                  </p:childTnLst>
                                </p:cTn>
                              </p:par>
                              <p:par>
                                <p:cTn id="40" presetID="2" presetClass="entr" presetSubtype="2"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1+#ppt_w/2"/>
                                          </p:val>
                                        </p:tav>
                                        <p:tav tm="100000">
                                          <p:val>
                                            <p:strVal val="#ppt_x"/>
                                          </p:val>
                                        </p:tav>
                                      </p:tavLst>
                                    </p:anim>
                                    <p:anim calcmode="lin" valueType="num">
                                      <p:cBhvr additive="base">
                                        <p:cTn id="43" dur="500" fill="hold"/>
                                        <p:tgtEl>
                                          <p:spTgt spid="49"/>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1+#ppt_w/2"/>
                                          </p:val>
                                        </p:tav>
                                        <p:tav tm="100000">
                                          <p:val>
                                            <p:strVal val="#ppt_x"/>
                                          </p:val>
                                        </p:tav>
                                      </p:tavLst>
                                    </p:anim>
                                    <p:anim calcmode="lin" valueType="num">
                                      <p:cBhvr additive="base">
                                        <p:cTn id="47" dur="500" fill="hold"/>
                                        <p:tgtEl>
                                          <p:spTgt spid="52"/>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 calcmode="lin" valueType="num">
                                      <p:cBhvr additive="base">
                                        <p:cTn id="50" dur="500" fill="hold"/>
                                        <p:tgtEl>
                                          <p:spTgt spid="53"/>
                                        </p:tgtEl>
                                        <p:attrNameLst>
                                          <p:attrName>ppt_x</p:attrName>
                                        </p:attrNameLst>
                                      </p:cBhvr>
                                      <p:tavLst>
                                        <p:tav tm="0">
                                          <p:val>
                                            <p:strVal val="1+#ppt_w/2"/>
                                          </p:val>
                                        </p:tav>
                                        <p:tav tm="100000">
                                          <p:val>
                                            <p:strVal val="#ppt_x"/>
                                          </p:val>
                                        </p:tav>
                                      </p:tavLst>
                                    </p:anim>
                                    <p:anim calcmode="lin" valueType="num">
                                      <p:cBhvr additive="base">
                                        <p:cTn id="51" dur="500" fill="hold"/>
                                        <p:tgtEl>
                                          <p:spTgt spid="53"/>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55"/>
                                        </p:tgtEl>
                                        <p:attrNameLst>
                                          <p:attrName>style.visibility</p:attrName>
                                        </p:attrNameLst>
                                      </p:cBhvr>
                                      <p:to>
                                        <p:strVal val="visible"/>
                                      </p:to>
                                    </p:set>
                                    <p:anim calcmode="lin" valueType="num">
                                      <p:cBhvr additive="base">
                                        <p:cTn id="54" dur="500" fill="hold"/>
                                        <p:tgtEl>
                                          <p:spTgt spid="55"/>
                                        </p:tgtEl>
                                        <p:attrNameLst>
                                          <p:attrName>ppt_x</p:attrName>
                                        </p:attrNameLst>
                                      </p:cBhvr>
                                      <p:tavLst>
                                        <p:tav tm="0">
                                          <p:val>
                                            <p:strVal val="1+#ppt_w/2"/>
                                          </p:val>
                                        </p:tav>
                                        <p:tav tm="100000">
                                          <p:val>
                                            <p:strVal val="#ppt_x"/>
                                          </p:val>
                                        </p:tav>
                                      </p:tavLst>
                                    </p:anim>
                                    <p:anim calcmode="lin" valueType="num">
                                      <p:cBhvr additive="base">
                                        <p:cTn id="55" dur="500" fill="hold"/>
                                        <p:tgtEl>
                                          <p:spTgt spid="55"/>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 calcmode="lin" valueType="num">
                                      <p:cBhvr additive="base">
                                        <p:cTn id="58" dur="500" fill="hold"/>
                                        <p:tgtEl>
                                          <p:spTgt spid="57"/>
                                        </p:tgtEl>
                                        <p:attrNameLst>
                                          <p:attrName>ppt_x</p:attrName>
                                        </p:attrNameLst>
                                      </p:cBhvr>
                                      <p:tavLst>
                                        <p:tav tm="0">
                                          <p:val>
                                            <p:strVal val="1+#ppt_w/2"/>
                                          </p:val>
                                        </p:tav>
                                        <p:tav tm="100000">
                                          <p:val>
                                            <p:strVal val="#ppt_x"/>
                                          </p:val>
                                        </p:tav>
                                      </p:tavLst>
                                    </p:anim>
                                    <p:anim calcmode="lin" valueType="num">
                                      <p:cBhvr additive="base">
                                        <p:cTn id="59" dur="500" fill="hold"/>
                                        <p:tgtEl>
                                          <p:spTgt spid="57"/>
                                        </p:tgtEl>
                                        <p:attrNameLst>
                                          <p:attrName>ppt_y</p:attrName>
                                        </p:attrNameLst>
                                      </p:cBhvr>
                                      <p:tavLst>
                                        <p:tav tm="0">
                                          <p:val>
                                            <p:strVal val="#ppt_y"/>
                                          </p:val>
                                        </p:tav>
                                        <p:tav tm="100000">
                                          <p:val>
                                            <p:strVal val="#ppt_y"/>
                                          </p:val>
                                        </p:tav>
                                      </p:tavLst>
                                    </p:anim>
                                  </p:childTnLst>
                                </p:cTn>
                              </p:par>
                              <p:par>
                                <p:cTn id="60" presetID="22" presetClass="entr" presetSubtype="4"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down)">
                                      <p:cBhvr>
                                        <p:cTn id="62" dur="500"/>
                                        <p:tgtEl>
                                          <p:spTgt spid="6"/>
                                        </p:tgtEl>
                                      </p:cBhvr>
                                    </p:animEffect>
                                  </p:childTnLst>
                                </p:cTn>
                              </p:par>
                              <p:par>
                                <p:cTn id="63" presetID="2" presetClass="entr" presetSubtype="2" fill="hold" grpId="0" nodeType="withEffect">
                                  <p:stCondLst>
                                    <p:cond delay="0"/>
                                  </p:stCondLst>
                                  <p:childTnLst>
                                    <p:set>
                                      <p:cBhvr>
                                        <p:cTn id="64" dur="1" fill="hold">
                                          <p:stCondLst>
                                            <p:cond delay="0"/>
                                          </p:stCondLst>
                                        </p:cTn>
                                        <p:tgtEl>
                                          <p:spTgt spid="89"/>
                                        </p:tgtEl>
                                        <p:attrNameLst>
                                          <p:attrName>style.visibility</p:attrName>
                                        </p:attrNameLst>
                                      </p:cBhvr>
                                      <p:to>
                                        <p:strVal val="visible"/>
                                      </p:to>
                                    </p:set>
                                    <p:anim calcmode="lin" valueType="num">
                                      <p:cBhvr additive="base">
                                        <p:cTn id="65" dur="500" fill="hold"/>
                                        <p:tgtEl>
                                          <p:spTgt spid="89"/>
                                        </p:tgtEl>
                                        <p:attrNameLst>
                                          <p:attrName>ppt_x</p:attrName>
                                        </p:attrNameLst>
                                      </p:cBhvr>
                                      <p:tavLst>
                                        <p:tav tm="0">
                                          <p:val>
                                            <p:strVal val="1+#ppt_w/2"/>
                                          </p:val>
                                        </p:tav>
                                        <p:tav tm="100000">
                                          <p:val>
                                            <p:strVal val="#ppt_x"/>
                                          </p:val>
                                        </p:tav>
                                      </p:tavLst>
                                    </p:anim>
                                    <p:anim calcmode="lin" valueType="num">
                                      <p:cBhvr additive="base">
                                        <p:cTn id="66" dur="500" fill="hold"/>
                                        <p:tgtEl>
                                          <p:spTgt spid="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8" grpId="0"/>
      <p:bldP spid="36" grpId="0"/>
      <p:bldP spid="39" grpId="0"/>
      <p:bldP spid="40" grpId="0"/>
      <p:bldP spid="42" grpId="0"/>
      <p:bldP spid="44" grpId="0"/>
      <p:bldP spid="49" grpId="0"/>
      <p:bldP spid="52" grpId="0"/>
      <p:bldP spid="53" grpId="0"/>
      <p:bldP spid="55" grpId="0"/>
      <p:bldP spid="57" grpId="0"/>
      <p:bldP spid="8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E715C-0576-7AEE-5D08-9B7273911845}"/>
              </a:ext>
            </a:extLst>
          </p:cNvPr>
          <p:cNvPicPr>
            <a:picLocks noChangeAspect="1"/>
          </p:cNvPicPr>
          <p:nvPr/>
        </p:nvPicPr>
        <p:blipFill>
          <a:blip r:embed="rId2"/>
          <a:stretch>
            <a:fillRect/>
          </a:stretch>
        </p:blipFill>
        <p:spPr>
          <a:xfrm>
            <a:off x="3899685" y="1811707"/>
            <a:ext cx="16587801" cy="8107288"/>
          </a:xfrm>
          <a:prstGeom prst="rect">
            <a:avLst/>
          </a:prstGeom>
        </p:spPr>
      </p:pic>
      <p:sp>
        <p:nvSpPr>
          <p:cNvPr id="4" name="Textfeld 30">
            <a:extLst>
              <a:ext uri="{FF2B5EF4-FFF2-40B4-BE49-F238E27FC236}">
                <a16:creationId xmlns:a16="http://schemas.microsoft.com/office/drawing/2014/main" id="{907A4F3F-0CF2-B97F-5749-4FC5C1D1996A}"/>
              </a:ext>
            </a:extLst>
          </p:cNvPr>
          <p:cNvSpPr txBox="1"/>
          <p:nvPr/>
        </p:nvSpPr>
        <p:spPr>
          <a:xfrm>
            <a:off x="2186609" y="501734"/>
            <a:ext cx="20196313" cy="1015663"/>
          </a:xfrm>
          <a:prstGeom prst="rect">
            <a:avLst/>
          </a:prstGeom>
          <a:noFill/>
        </p:spPr>
        <p:txBody>
          <a:bodyPr wrap="square" rtlCol="0">
            <a:spAutoFit/>
          </a:bodyPr>
          <a:lstStyle/>
          <a:p>
            <a:pPr algn="ctr"/>
            <a:r>
              <a:rPr lang="de-DE" sz="6000" dirty="0">
                <a:latin typeface="Century Gothic"/>
                <a:cs typeface="Century Gothic"/>
              </a:rPr>
              <a:t>CEX Vs. DEX  </a:t>
            </a:r>
          </a:p>
        </p:txBody>
      </p:sp>
      <p:sp>
        <p:nvSpPr>
          <p:cNvPr id="5" name="TextBox 4">
            <a:extLst>
              <a:ext uri="{FF2B5EF4-FFF2-40B4-BE49-F238E27FC236}">
                <a16:creationId xmlns:a16="http://schemas.microsoft.com/office/drawing/2014/main" id="{DDA45C37-076C-5900-4976-8362ACC6CFD6}"/>
              </a:ext>
            </a:extLst>
          </p:cNvPr>
          <p:cNvSpPr txBox="1"/>
          <p:nvPr/>
        </p:nvSpPr>
        <p:spPr>
          <a:xfrm>
            <a:off x="3899685" y="10213305"/>
            <a:ext cx="16587801" cy="1800493"/>
          </a:xfrm>
          <a:prstGeom prst="rect">
            <a:avLst/>
          </a:prstGeom>
          <a:noFill/>
        </p:spPr>
        <p:txBody>
          <a:bodyPr wrap="square" rtlCol="0">
            <a:spAutoFit/>
          </a:bodyPr>
          <a:lstStyle/>
          <a:p>
            <a:pPr marL="342900" indent="-342900" algn="just">
              <a:spcBef>
                <a:spcPts val="600"/>
              </a:spcBef>
              <a:buFont typeface="Arial" panose="020B0604020202020204" pitchFamily="34" charset="0"/>
              <a:buChar char="•"/>
            </a:pPr>
            <a:r>
              <a:rPr lang="en-US" sz="2400" dirty="0">
                <a:latin typeface="Century Gothic"/>
              </a:rPr>
              <a:t>Centralized Exchange (CEX) aggregated trading volume in blue (right hand side axis)</a:t>
            </a:r>
          </a:p>
          <a:p>
            <a:pPr marL="342900" indent="-342900" algn="just">
              <a:spcBef>
                <a:spcPts val="600"/>
              </a:spcBef>
              <a:buFont typeface="Arial" panose="020B0604020202020204" pitchFamily="34" charset="0"/>
              <a:buChar char="•"/>
            </a:pPr>
            <a:r>
              <a:rPr lang="en-US" sz="2400" dirty="0">
                <a:latin typeface="Century Gothic"/>
              </a:rPr>
              <a:t>Decentralized Exchange (DEX) aggregated trading  volume in green (Left hand side axis)</a:t>
            </a:r>
          </a:p>
          <a:p>
            <a:pPr marL="342900" indent="-342900" algn="just">
              <a:spcBef>
                <a:spcPts val="600"/>
              </a:spcBef>
              <a:buFont typeface="Arial" panose="020B0604020202020204" pitchFamily="34" charset="0"/>
              <a:buChar char="•"/>
            </a:pPr>
            <a:r>
              <a:rPr lang="en-US" sz="2400" dirty="0">
                <a:latin typeface="Century Gothic"/>
              </a:rPr>
              <a:t>CEX are 95%% of aggregated trading volume and DEX are only 5%</a:t>
            </a:r>
          </a:p>
          <a:p>
            <a:pPr marL="342900" indent="-342900" algn="just">
              <a:spcBef>
                <a:spcPts val="600"/>
              </a:spcBef>
              <a:buFont typeface="Arial" panose="020B0604020202020204" pitchFamily="34" charset="0"/>
              <a:buChar char="•"/>
            </a:pPr>
            <a:r>
              <a:rPr lang="en-US" sz="2400" dirty="0">
                <a:latin typeface="Century Gothic"/>
              </a:rPr>
              <a:t>The largest exchanges are still CEX</a:t>
            </a:r>
          </a:p>
        </p:txBody>
      </p:sp>
      <p:sp>
        <p:nvSpPr>
          <p:cNvPr id="6" name="Date Placeholder 1">
            <a:extLst>
              <a:ext uri="{FF2B5EF4-FFF2-40B4-BE49-F238E27FC236}">
                <a16:creationId xmlns:a16="http://schemas.microsoft.com/office/drawing/2014/main" id="{BC0A3DF2-3DB5-93F4-DC41-6AC99C1749DF}"/>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7" name="Rectangle 6">
            <a:extLst>
              <a:ext uri="{FF2B5EF4-FFF2-40B4-BE49-F238E27FC236}">
                <a16:creationId xmlns:a16="http://schemas.microsoft.com/office/drawing/2014/main" id="{BE874866-B682-3E7C-062D-87515412E12B}"/>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8" name="Slide Number Placeholder 2">
            <a:extLst>
              <a:ext uri="{FF2B5EF4-FFF2-40B4-BE49-F238E27FC236}">
                <a16:creationId xmlns:a16="http://schemas.microsoft.com/office/drawing/2014/main" id="{50F00172-D1AF-0FAE-0CDA-FEB5BCE813C2}"/>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7</a:t>
            </a:fld>
            <a:endParaRPr lang="en-US" sz="2000" dirty="0">
              <a:solidFill>
                <a:schemeClr val="tx1">
                  <a:lumMod val="50000"/>
                  <a:lumOff val="50000"/>
                </a:schemeClr>
              </a:solidFill>
            </a:endParaRPr>
          </a:p>
        </p:txBody>
      </p:sp>
      <p:pic>
        <p:nvPicPr>
          <p:cNvPr id="2" name="Picture 1">
            <a:extLst>
              <a:ext uri="{FF2B5EF4-FFF2-40B4-BE49-F238E27FC236}">
                <a16:creationId xmlns:a16="http://schemas.microsoft.com/office/drawing/2014/main" id="{23BFF3A1-8C91-2712-2F93-2E84448EB524}"/>
              </a:ext>
            </a:extLst>
          </p:cNvPr>
          <p:cNvPicPr>
            <a:picLocks noChangeAspect="1"/>
          </p:cNvPicPr>
          <p:nvPr/>
        </p:nvPicPr>
        <p:blipFill>
          <a:blip r:embed="rId3"/>
          <a:stretch>
            <a:fillRect/>
          </a:stretch>
        </p:blipFill>
        <p:spPr>
          <a:xfrm>
            <a:off x="288920" y="239165"/>
            <a:ext cx="1105871" cy="893896"/>
          </a:xfrm>
          <a:prstGeom prst="rect">
            <a:avLst/>
          </a:prstGeom>
        </p:spPr>
      </p:pic>
    </p:spTree>
    <p:extLst>
      <p:ext uri="{BB962C8B-B14F-4D97-AF65-F5344CB8AC3E}">
        <p14:creationId xmlns:p14="http://schemas.microsoft.com/office/powerpoint/2010/main" val="1587658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02F851-25A3-474C-7C2F-0D84DA9C638A}"/>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E4CA7DB5-2013-A821-0518-31E70A29C32E}"/>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4" name="Slide Number Placeholder 2">
            <a:extLst>
              <a:ext uri="{FF2B5EF4-FFF2-40B4-BE49-F238E27FC236}">
                <a16:creationId xmlns:a16="http://schemas.microsoft.com/office/drawing/2014/main" id="{0A23B872-43D1-99A5-4C27-E7C58C6B676E}"/>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8</a:t>
            </a:fld>
            <a:endParaRPr lang="en-US" sz="2000" dirty="0">
              <a:solidFill>
                <a:schemeClr val="tx1">
                  <a:lumMod val="50000"/>
                  <a:lumOff val="50000"/>
                </a:schemeClr>
              </a:solidFill>
            </a:endParaRPr>
          </a:p>
        </p:txBody>
      </p:sp>
      <p:pic>
        <p:nvPicPr>
          <p:cNvPr id="6" name="Picture 5">
            <a:extLst>
              <a:ext uri="{FF2B5EF4-FFF2-40B4-BE49-F238E27FC236}">
                <a16:creationId xmlns:a16="http://schemas.microsoft.com/office/drawing/2014/main" id="{D5884403-DDC7-1456-CF28-BDB6F346EC8C}"/>
              </a:ext>
            </a:extLst>
          </p:cNvPr>
          <p:cNvPicPr>
            <a:picLocks noChangeAspect="1"/>
          </p:cNvPicPr>
          <p:nvPr/>
        </p:nvPicPr>
        <p:blipFill>
          <a:blip r:embed="rId2"/>
          <a:stretch>
            <a:fillRect/>
          </a:stretch>
        </p:blipFill>
        <p:spPr>
          <a:xfrm>
            <a:off x="7471407" y="2306211"/>
            <a:ext cx="9444359" cy="6485127"/>
          </a:xfrm>
          <a:prstGeom prst="rect">
            <a:avLst/>
          </a:prstGeom>
        </p:spPr>
      </p:pic>
      <p:sp>
        <p:nvSpPr>
          <p:cNvPr id="7" name="Textfeld 30">
            <a:extLst>
              <a:ext uri="{FF2B5EF4-FFF2-40B4-BE49-F238E27FC236}">
                <a16:creationId xmlns:a16="http://schemas.microsoft.com/office/drawing/2014/main" id="{E9F77509-4CE0-5F8A-E454-0E87C79C6618}"/>
              </a:ext>
            </a:extLst>
          </p:cNvPr>
          <p:cNvSpPr txBox="1"/>
          <p:nvPr/>
        </p:nvSpPr>
        <p:spPr>
          <a:xfrm>
            <a:off x="2186609" y="501734"/>
            <a:ext cx="20196313" cy="1015663"/>
          </a:xfrm>
          <a:prstGeom prst="rect">
            <a:avLst/>
          </a:prstGeom>
          <a:noFill/>
        </p:spPr>
        <p:txBody>
          <a:bodyPr wrap="square" rtlCol="0">
            <a:spAutoFit/>
          </a:bodyPr>
          <a:lstStyle/>
          <a:p>
            <a:pPr algn="ctr"/>
            <a:r>
              <a:rPr lang="de-DE" sz="6000" dirty="0">
                <a:latin typeface="Century Gothic"/>
                <a:cs typeface="Century Gothic"/>
              </a:rPr>
              <a:t>Merkel Tree   </a:t>
            </a:r>
          </a:p>
        </p:txBody>
      </p:sp>
      <p:sp>
        <p:nvSpPr>
          <p:cNvPr id="11" name="TextBox 10">
            <a:extLst>
              <a:ext uri="{FF2B5EF4-FFF2-40B4-BE49-F238E27FC236}">
                <a16:creationId xmlns:a16="http://schemas.microsoft.com/office/drawing/2014/main" id="{C7A75452-31D9-27BB-D445-2EC304583A5F}"/>
              </a:ext>
            </a:extLst>
          </p:cNvPr>
          <p:cNvSpPr txBox="1"/>
          <p:nvPr/>
        </p:nvSpPr>
        <p:spPr>
          <a:xfrm>
            <a:off x="2512003" y="9255244"/>
            <a:ext cx="19878261" cy="3416320"/>
          </a:xfrm>
          <a:prstGeom prst="rect">
            <a:avLst/>
          </a:prstGeom>
          <a:noFill/>
        </p:spPr>
        <p:txBody>
          <a:bodyPr wrap="square" rtlCol="0">
            <a:spAutoFit/>
          </a:bodyPr>
          <a:lstStyle/>
          <a:p>
            <a:pPr marL="342900" indent="-342900" algn="just">
              <a:buFont typeface="Arial" panose="020B0604020202020204" pitchFamily="34" charset="0"/>
              <a:buChar char="•"/>
            </a:pPr>
            <a:r>
              <a:rPr lang="en-IN" sz="2400" dirty="0">
                <a:latin typeface="Century Gothic"/>
              </a:rPr>
              <a:t>In cryptography or computer science, a hash tree or Merkle tree is a tree in which every "leaf"  (node) is labelled with the cryptographic hash of a data block, and every node that is not a leaf (called a branch, inner node, or innode) is labelled with the cryptographic hash of the labels of its child nodes. A hash tree allows efficient and secure verification of the contents of a large data structure. </a:t>
            </a:r>
          </a:p>
          <a:p>
            <a:pPr algn="just"/>
            <a:endParaRPr lang="en-IN" sz="2400" dirty="0">
              <a:latin typeface="Century Gothic"/>
            </a:endParaRPr>
          </a:p>
          <a:p>
            <a:pPr marL="342900" indent="-342900" algn="just">
              <a:buFont typeface="Arial" panose="020B0604020202020204" pitchFamily="34" charset="0"/>
              <a:buChar char="•"/>
            </a:pPr>
            <a:r>
              <a:rPr lang="en-IN" sz="2400" dirty="0">
                <a:latin typeface="Century Gothic"/>
              </a:rPr>
              <a:t>It is a mathematical data structure composed of hashes of different blocks of data, and which serves as a summary of all the transactions in a block. It also allows for efficient and secure verification of content in a large body of data. It also helps to verify the consistency and content of the data. Both Bitcoin and Ethereum use Merkle Trees structure. Merkle Tree is also known as Hash Tree.</a:t>
            </a:r>
            <a:endParaRPr lang="en-US" sz="2400" dirty="0">
              <a:latin typeface="Century Gothic"/>
            </a:endParaRPr>
          </a:p>
        </p:txBody>
      </p:sp>
      <p:pic>
        <p:nvPicPr>
          <p:cNvPr id="5" name="Picture 4">
            <a:extLst>
              <a:ext uri="{FF2B5EF4-FFF2-40B4-BE49-F238E27FC236}">
                <a16:creationId xmlns:a16="http://schemas.microsoft.com/office/drawing/2014/main" id="{A6A4545D-8503-4088-BDAD-E9972317180A}"/>
              </a:ext>
            </a:extLst>
          </p:cNvPr>
          <p:cNvPicPr>
            <a:picLocks noChangeAspect="1"/>
          </p:cNvPicPr>
          <p:nvPr/>
        </p:nvPicPr>
        <p:blipFill>
          <a:blip r:embed="rId3"/>
          <a:stretch>
            <a:fillRect/>
          </a:stretch>
        </p:blipFill>
        <p:spPr>
          <a:xfrm>
            <a:off x="288920" y="239165"/>
            <a:ext cx="1105871" cy="893896"/>
          </a:xfrm>
          <a:prstGeom prst="rect">
            <a:avLst/>
          </a:prstGeom>
        </p:spPr>
      </p:pic>
    </p:spTree>
    <p:extLst>
      <p:ext uri="{BB962C8B-B14F-4D97-AF65-F5344CB8AC3E}">
        <p14:creationId xmlns:p14="http://schemas.microsoft.com/office/powerpoint/2010/main" val="1604281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2925F1-800C-6C65-628C-F943E5A3CA45}"/>
              </a:ext>
            </a:extLst>
          </p:cNvPr>
          <p:cNvSpPr txBox="1">
            <a:spLocks/>
          </p:cNvSpPr>
          <p:nvPr/>
        </p:nvSpPr>
        <p:spPr>
          <a:xfrm>
            <a:off x="1514061" y="13111710"/>
            <a:ext cx="2743200" cy="365125"/>
          </a:xfrm>
          <a:prstGeom prst="rect">
            <a:avLst/>
          </a:prstGeom>
        </p:spPr>
        <p:txBody>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fld id="{40204D4F-CCD7-4330-AC22-69C555DE3606}" type="datetime1">
              <a:rPr lang="en-US" sz="1800" smtClean="0">
                <a:solidFill>
                  <a:schemeClr val="tx1">
                    <a:lumMod val="50000"/>
                    <a:lumOff val="50000"/>
                  </a:schemeClr>
                </a:solidFill>
                <a:latin typeface="Century Gothic" panose="020B0502020202020204" pitchFamily="34" charset="0"/>
              </a:rPr>
              <a:pPr/>
              <a:t>4/28/2023</a:t>
            </a:fld>
            <a:endParaRPr lang="id-ID" sz="1800" dirty="0">
              <a:solidFill>
                <a:schemeClr val="tx1">
                  <a:lumMod val="50000"/>
                  <a:lumOff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41078A3-68CA-06F3-C6FC-1869C3B7F67E}"/>
              </a:ext>
            </a:extLst>
          </p:cNvPr>
          <p:cNvSpPr/>
          <p:nvPr/>
        </p:nvSpPr>
        <p:spPr>
          <a:xfrm>
            <a:off x="7697065" y="13107503"/>
            <a:ext cx="8993042" cy="369332"/>
          </a:xfrm>
          <a:prstGeom prst="rect">
            <a:avLst/>
          </a:prstGeom>
        </p:spPr>
        <p:txBody>
          <a:bodyPr wrap="square">
            <a:spAutoFit/>
          </a:bodyPr>
          <a:lstStyle/>
          <a:p>
            <a:pPr algn="ctr"/>
            <a:r>
              <a:rPr lang="en-US" sz="1800" dirty="0">
                <a:solidFill>
                  <a:schemeClr val="tx1">
                    <a:lumMod val="50000"/>
                    <a:lumOff val="50000"/>
                  </a:schemeClr>
                </a:solidFill>
                <a:latin typeface="Century Gothic"/>
                <a:cs typeface="Century Gothic"/>
              </a:rPr>
              <a:t>56th World Continuous Auditing &amp; Reporting Symposium</a:t>
            </a:r>
          </a:p>
        </p:txBody>
      </p:sp>
      <p:sp>
        <p:nvSpPr>
          <p:cNvPr id="4" name="Textfeld 30">
            <a:extLst>
              <a:ext uri="{FF2B5EF4-FFF2-40B4-BE49-F238E27FC236}">
                <a16:creationId xmlns:a16="http://schemas.microsoft.com/office/drawing/2014/main" id="{A20E1AC1-8776-DC09-AF3B-748B8007958A}"/>
              </a:ext>
            </a:extLst>
          </p:cNvPr>
          <p:cNvSpPr txBox="1"/>
          <p:nvPr/>
        </p:nvSpPr>
        <p:spPr>
          <a:xfrm>
            <a:off x="2146853" y="501734"/>
            <a:ext cx="20236070" cy="1015663"/>
          </a:xfrm>
          <a:prstGeom prst="rect">
            <a:avLst/>
          </a:prstGeom>
          <a:noFill/>
        </p:spPr>
        <p:txBody>
          <a:bodyPr wrap="square" rtlCol="0">
            <a:spAutoFit/>
          </a:bodyPr>
          <a:lstStyle/>
          <a:p>
            <a:pPr algn="ctr"/>
            <a:r>
              <a:rPr lang="de-DE" sz="6000" dirty="0">
                <a:latin typeface="Century Gothic"/>
                <a:cs typeface="Century Gothic"/>
              </a:rPr>
              <a:t>Auditing Proof of Reserves on Merkel Tree  </a:t>
            </a:r>
          </a:p>
        </p:txBody>
      </p:sp>
      <p:sp>
        <p:nvSpPr>
          <p:cNvPr id="5" name="TextBox 4">
            <a:extLst>
              <a:ext uri="{FF2B5EF4-FFF2-40B4-BE49-F238E27FC236}">
                <a16:creationId xmlns:a16="http://schemas.microsoft.com/office/drawing/2014/main" id="{1671C901-EDCF-D96E-D1DB-C96E0A9D4C00}"/>
              </a:ext>
            </a:extLst>
          </p:cNvPr>
          <p:cNvSpPr txBox="1"/>
          <p:nvPr/>
        </p:nvSpPr>
        <p:spPr>
          <a:xfrm>
            <a:off x="1871871" y="8252914"/>
            <a:ext cx="21031200" cy="3801041"/>
          </a:xfrm>
          <a:prstGeom prst="rect">
            <a:avLst/>
          </a:prstGeom>
          <a:noFill/>
        </p:spPr>
        <p:txBody>
          <a:bodyPr wrap="square" rtlCol="0">
            <a:spAutoFit/>
          </a:bodyPr>
          <a:lstStyle/>
          <a:p>
            <a:pPr marL="342900" indent="-342900" algn="l">
              <a:buFont typeface="Arial" panose="020B0604020202020204" pitchFamily="34" charset="0"/>
              <a:buChar char="•"/>
            </a:pPr>
            <a:r>
              <a:rPr lang="en-IN" sz="2400" dirty="0">
                <a:latin typeface="Century Gothic"/>
              </a:rPr>
              <a:t>The data of all the balances held is taken by the third party in the form of a Merkle tree</a:t>
            </a:r>
          </a:p>
          <a:p>
            <a:pPr marL="342900" indent="-342900" algn="l">
              <a:spcBef>
                <a:spcPts val="600"/>
              </a:spcBef>
              <a:buFont typeface="Arial" panose="020B0604020202020204" pitchFamily="34" charset="0"/>
              <a:buChar char="•"/>
            </a:pPr>
            <a:r>
              <a:rPr lang="en-IN" sz="2400" dirty="0">
                <a:latin typeface="Century Gothic"/>
              </a:rPr>
              <a:t>A Merkle root is then obtained, which uniquely identifies and sums up the balances of all the accounts taken </a:t>
            </a:r>
          </a:p>
          <a:p>
            <a:pPr marL="342900" indent="-342900" algn="l">
              <a:spcBef>
                <a:spcPts val="600"/>
              </a:spcBef>
              <a:buFont typeface="Arial" panose="020B0604020202020204" pitchFamily="34" charset="0"/>
              <a:buChar char="•"/>
            </a:pPr>
            <a:r>
              <a:rPr lang="en-IN" sz="2400" dirty="0">
                <a:latin typeface="Century Gothic"/>
              </a:rPr>
              <a:t>These balances are then verified on public blockchains where assets are held using the digital signatures provided by the exchange </a:t>
            </a:r>
          </a:p>
          <a:p>
            <a:pPr marL="342900" indent="-342900" algn="l">
              <a:spcBef>
                <a:spcPts val="600"/>
              </a:spcBef>
              <a:buFont typeface="Arial" panose="020B0604020202020204" pitchFamily="34" charset="0"/>
              <a:buChar char="•"/>
            </a:pPr>
            <a:r>
              <a:rPr lang="en-IN" sz="2400" dirty="0">
                <a:latin typeface="Century Gothic"/>
              </a:rPr>
              <a:t>The data of the balances and the details of the assets on the public blockchains are verified. These numbers should balance, thus ensuring consistency</a:t>
            </a:r>
          </a:p>
          <a:p>
            <a:pPr marL="342900" indent="-342900" algn="l">
              <a:spcBef>
                <a:spcPts val="600"/>
              </a:spcBef>
              <a:buFont typeface="Arial" panose="020B0604020202020204" pitchFamily="34" charset="0"/>
              <a:buChar char="•"/>
            </a:pPr>
            <a:r>
              <a:rPr lang="en-IN" sz="2400" dirty="0">
                <a:latin typeface="Century Gothic"/>
              </a:rPr>
              <a:t>Systems will also be set up for customers to check if the assets they hold are verified </a:t>
            </a:r>
          </a:p>
          <a:p>
            <a:pPr marL="342900" indent="-342900" algn="l">
              <a:spcBef>
                <a:spcPts val="600"/>
              </a:spcBef>
              <a:buFont typeface="Arial" panose="020B0604020202020204" pitchFamily="34" charset="0"/>
              <a:buChar char="•"/>
            </a:pPr>
            <a:r>
              <a:rPr lang="en-IN" sz="2400" dirty="0">
                <a:latin typeface="Century Gothic"/>
              </a:rPr>
              <a:t>Any changes in data will affect the Merkel root indicating possible tampering with assets</a:t>
            </a:r>
          </a:p>
          <a:p>
            <a:pPr marL="342900" indent="-342900" algn="just">
              <a:buFont typeface="Arial" panose="020B0604020202020204" pitchFamily="34" charset="0"/>
              <a:buChar char="•"/>
            </a:pPr>
            <a:endParaRPr lang="en-US" sz="2400" dirty="0">
              <a:latin typeface="Century Gothic"/>
            </a:endParaRPr>
          </a:p>
          <a:p>
            <a:pPr algn="just"/>
            <a:endParaRPr lang="en-US" sz="2400" dirty="0">
              <a:latin typeface="Century Gothic"/>
            </a:endParaRPr>
          </a:p>
        </p:txBody>
      </p:sp>
      <p:pic>
        <p:nvPicPr>
          <p:cNvPr id="9" name="Picture 8">
            <a:extLst>
              <a:ext uri="{FF2B5EF4-FFF2-40B4-BE49-F238E27FC236}">
                <a16:creationId xmlns:a16="http://schemas.microsoft.com/office/drawing/2014/main" id="{65CBDBC3-1715-7CB0-2F9E-6D5B7FA4CC7F}"/>
              </a:ext>
            </a:extLst>
          </p:cNvPr>
          <p:cNvPicPr>
            <a:picLocks noChangeAspect="1"/>
          </p:cNvPicPr>
          <p:nvPr/>
        </p:nvPicPr>
        <p:blipFill>
          <a:blip r:embed="rId2"/>
          <a:stretch>
            <a:fillRect/>
          </a:stretch>
        </p:blipFill>
        <p:spPr>
          <a:xfrm>
            <a:off x="6389217" y="2067343"/>
            <a:ext cx="11608739" cy="5844461"/>
          </a:xfrm>
          <a:prstGeom prst="rect">
            <a:avLst/>
          </a:prstGeom>
        </p:spPr>
      </p:pic>
      <p:sp>
        <p:nvSpPr>
          <p:cNvPr id="10" name="Slide Number Placeholder 2">
            <a:extLst>
              <a:ext uri="{FF2B5EF4-FFF2-40B4-BE49-F238E27FC236}">
                <a16:creationId xmlns:a16="http://schemas.microsoft.com/office/drawing/2014/main" id="{DBE5DA11-C0F3-4844-72E7-7C1E4BEB85E3}"/>
              </a:ext>
            </a:extLst>
          </p:cNvPr>
          <p:cNvSpPr txBox="1">
            <a:spLocks/>
          </p:cNvSpPr>
          <p:nvPr/>
        </p:nvSpPr>
        <p:spPr>
          <a:xfrm>
            <a:off x="22382922" y="12812093"/>
            <a:ext cx="2004254" cy="730250"/>
          </a:xfrm>
        </p:spPr>
        <p:txBody>
          <a:bodyPr vert="horz" lIns="182880" tIns="91440" rIns="182880" bIns="91440" rtlCol="0" anchor="ctr">
            <a:normAutofit/>
          </a:bodyPr>
          <a:lstStyle>
            <a:defPPr>
              <a:defRPr lang="en-US"/>
            </a:defPPr>
            <a:lvl1pPr marL="0" algn="l" defTabSz="1828371" rtl="0" eaLnBrk="1" latinLnBrk="0" hangingPunct="1">
              <a:defRPr sz="3700" kern="1200">
                <a:solidFill>
                  <a:schemeClr val="tx1"/>
                </a:solidFill>
                <a:latin typeface="+mn-lt"/>
                <a:ea typeface="+mn-ea"/>
                <a:cs typeface="+mn-cs"/>
              </a:defRPr>
            </a:lvl1pPr>
            <a:lvl2pPr marL="914184" algn="l" defTabSz="1828371" rtl="0" eaLnBrk="1" latinLnBrk="0" hangingPunct="1">
              <a:defRPr sz="3700" kern="1200">
                <a:solidFill>
                  <a:schemeClr val="tx1"/>
                </a:solidFill>
                <a:latin typeface="+mn-lt"/>
                <a:ea typeface="+mn-ea"/>
                <a:cs typeface="+mn-cs"/>
              </a:defRPr>
            </a:lvl2pPr>
            <a:lvl3pPr marL="1828371" algn="l" defTabSz="1828371" rtl="0" eaLnBrk="1" latinLnBrk="0" hangingPunct="1">
              <a:defRPr sz="3700" kern="1200">
                <a:solidFill>
                  <a:schemeClr val="tx1"/>
                </a:solidFill>
                <a:latin typeface="+mn-lt"/>
                <a:ea typeface="+mn-ea"/>
                <a:cs typeface="+mn-cs"/>
              </a:defRPr>
            </a:lvl3pPr>
            <a:lvl4pPr marL="2742556" algn="l" defTabSz="1828371" rtl="0" eaLnBrk="1" latinLnBrk="0" hangingPunct="1">
              <a:defRPr sz="3700" kern="1200">
                <a:solidFill>
                  <a:schemeClr val="tx1"/>
                </a:solidFill>
                <a:latin typeface="+mn-lt"/>
                <a:ea typeface="+mn-ea"/>
                <a:cs typeface="+mn-cs"/>
              </a:defRPr>
            </a:lvl4pPr>
            <a:lvl5pPr marL="3656743" algn="l" defTabSz="1828371" rtl="0" eaLnBrk="1" latinLnBrk="0" hangingPunct="1">
              <a:defRPr sz="3700" kern="1200">
                <a:solidFill>
                  <a:schemeClr val="tx1"/>
                </a:solidFill>
                <a:latin typeface="+mn-lt"/>
                <a:ea typeface="+mn-ea"/>
                <a:cs typeface="+mn-cs"/>
              </a:defRPr>
            </a:lvl5pPr>
            <a:lvl6pPr marL="4570927" algn="l" defTabSz="1828371" rtl="0" eaLnBrk="1" latinLnBrk="0" hangingPunct="1">
              <a:defRPr sz="3700" kern="1200">
                <a:solidFill>
                  <a:schemeClr val="tx1"/>
                </a:solidFill>
                <a:latin typeface="+mn-lt"/>
                <a:ea typeface="+mn-ea"/>
                <a:cs typeface="+mn-cs"/>
              </a:defRPr>
            </a:lvl6pPr>
            <a:lvl7pPr marL="5485112" algn="l" defTabSz="1828371" rtl="0" eaLnBrk="1" latinLnBrk="0" hangingPunct="1">
              <a:defRPr sz="3700" kern="1200">
                <a:solidFill>
                  <a:schemeClr val="tx1"/>
                </a:solidFill>
                <a:latin typeface="+mn-lt"/>
                <a:ea typeface="+mn-ea"/>
                <a:cs typeface="+mn-cs"/>
              </a:defRPr>
            </a:lvl7pPr>
            <a:lvl8pPr marL="6399299" algn="l" defTabSz="1828371" rtl="0" eaLnBrk="1" latinLnBrk="0" hangingPunct="1">
              <a:defRPr sz="3700" kern="1200">
                <a:solidFill>
                  <a:schemeClr val="tx1"/>
                </a:solidFill>
                <a:latin typeface="+mn-lt"/>
                <a:ea typeface="+mn-ea"/>
                <a:cs typeface="+mn-cs"/>
              </a:defRPr>
            </a:lvl8pPr>
            <a:lvl9pPr marL="7313486" algn="l" defTabSz="1828371" rtl="0" eaLnBrk="1" latinLnBrk="0" hangingPunct="1">
              <a:defRPr sz="3700" kern="1200">
                <a:solidFill>
                  <a:schemeClr val="tx1"/>
                </a:solidFill>
                <a:latin typeface="+mn-lt"/>
                <a:ea typeface="+mn-ea"/>
                <a:cs typeface="+mn-cs"/>
              </a:defRPr>
            </a:lvl9pPr>
          </a:lstStyle>
          <a:p>
            <a:pPr algn="ctr">
              <a:spcAft>
                <a:spcPts val="1200"/>
              </a:spcAft>
            </a:pPr>
            <a:fld id="{06A89730-4BA7-4A6E-9ADF-70FD5E03A14E}" type="slidenum">
              <a:rPr lang="en-US" sz="2000" smtClean="0">
                <a:solidFill>
                  <a:schemeClr val="tx1">
                    <a:lumMod val="50000"/>
                    <a:lumOff val="50000"/>
                  </a:schemeClr>
                </a:solidFill>
              </a:rPr>
              <a:pPr algn="ctr">
                <a:spcAft>
                  <a:spcPts val="1200"/>
                </a:spcAft>
              </a:pPr>
              <a:t>9</a:t>
            </a:fld>
            <a:endParaRPr lang="en-US" sz="2000" dirty="0">
              <a:solidFill>
                <a:schemeClr val="tx1">
                  <a:lumMod val="50000"/>
                  <a:lumOff val="50000"/>
                </a:schemeClr>
              </a:solidFill>
            </a:endParaRPr>
          </a:p>
        </p:txBody>
      </p:sp>
      <p:pic>
        <p:nvPicPr>
          <p:cNvPr id="6" name="Picture 5">
            <a:extLst>
              <a:ext uri="{FF2B5EF4-FFF2-40B4-BE49-F238E27FC236}">
                <a16:creationId xmlns:a16="http://schemas.microsoft.com/office/drawing/2014/main" id="{83A86396-47A2-5670-40C8-2E8752C7921B}"/>
              </a:ext>
            </a:extLst>
          </p:cNvPr>
          <p:cNvPicPr>
            <a:picLocks noChangeAspect="1"/>
          </p:cNvPicPr>
          <p:nvPr/>
        </p:nvPicPr>
        <p:blipFill>
          <a:blip r:embed="rId3"/>
          <a:stretch>
            <a:fillRect/>
          </a:stretch>
        </p:blipFill>
        <p:spPr>
          <a:xfrm>
            <a:off x="288920" y="239165"/>
            <a:ext cx="1105871" cy="893896"/>
          </a:xfrm>
          <a:prstGeom prst="rect">
            <a:avLst/>
          </a:prstGeom>
        </p:spPr>
      </p:pic>
    </p:spTree>
    <p:extLst>
      <p:ext uri="{BB962C8B-B14F-4D97-AF65-F5344CB8AC3E}">
        <p14:creationId xmlns:p14="http://schemas.microsoft.com/office/powerpoint/2010/main" val="366237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Black">
  <a:themeElements>
    <a:clrScheme name="Custom 8">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5445</TotalTime>
  <Words>2751</Words>
  <Application>Microsoft Office PowerPoint</Application>
  <PresentationFormat>Custom</PresentationFormat>
  <Paragraphs>361</Paragraphs>
  <Slides>39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Bookman Old Style</vt:lpstr>
      <vt:lpstr>Calibri</vt:lpstr>
      <vt:lpstr>Century Gothic</vt:lpstr>
      <vt:lpstr>Courier New</vt:lpstr>
      <vt:lpstr>Open Sans</vt:lpstr>
      <vt:lpstr>Open Sans Italic</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You Exec (https://youexec.com/plus)</Manager>
  <Company>You Exec (https://youexec.com/plus)</Company>
  <LinksUpToDate>false</LinksUpToDate>
  <SharedDoc>false</SharedDoc>
  <HyperlinkBase>You Exec (https://youexec.com/plus)</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Objectives and Key Results</dc:title>
  <dc:subject>You Exec (https://youexec.com/plus)</dc:subject>
  <dc:creator>You Exec (https://youexec.com/plus)</dc:creator>
  <cp:keywords>You Exec (https:/youexec.com/plus)</cp:keywords>
  <dc:description>You Exec (https://youexec.com/plus)</dc:description>
  <cp:lastModifiedBy>Vinod Kashyap</cp:lastModifiedBy>
  <cp:revision>496</cp:revision>
  <dcterms:created xsi:type="dcterms:W3CDTF">2016-08-26T06:35:21Z</dcterms:created>
  <dcterms:modified xsi:type="dcterms:W3CDTF">2023-04-28T02:46:01Z</dcterms:modified>
  <cp:category>You Exec (https://youexec.com/plus)</cp:category>
</cp:coreProperties>
</file>